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5" r:id="rId9"/>
    <p:sldId id="264" r:id="rId10"/>
    <p:sldId id="265" r:id="rId11"/>
    <p:sldId id="266" r:id="rId12"/>
    <p:sldId id="267" r:id="rId13"/>
    <p:sldId id="268" r:id="rId14"/>
    <p:sldId id="269" r:id="rId15"/>
    <p:sldId id="270" r:id="rId16"/>
    <p:sldId id="272" r:id="rId17"/>
    <p:sldId id="27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EG" sz="3600" b="1" dirty="0" smtClean="0"/>
            <a:t>طريقة الألعاب اللغوية.</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EG" sz="3200" b="1" dirty="0" smtClean="0"/>
            <a:t>تعليم القراءة للمعاقين عقلياً.</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EG" sz="2800" b="1" dirty="0" smtClean="0"/>
            <a:t>مواصفات البرنامج الخاص بتعليم القراءة للمعاقين عقلياً.</a:t>
          </a:r>
          <a:endParaRPr lang="ar-EG" sz="28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EG" sz="2800" b="1" dirty="0" smtClean="0"/>
            <a:t>القصص المصورة وتعليم القراءة للمعاقين عقلياً.</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dgm:spPr/>
    </dgm:pt>
    <dgm:pt modelId="{1DD3A7DF-8331-44E5-810F-6EB4C13D9FA5}" type="pres">
      <dgm:prSet presAssocID="{6AD100A8-60F4-4BB1-A12D-00FD3C31EC09}" presName="text_2" presStyleLbl="node1" presStyleIdx="1" presStyleCnt="4" custScaleX="99708" custScaleY="155896">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D1811D60-E742-4238-9F38-B82FFB2ECD10}" srcId="{BD3C3F7A-FF9B-43B4-BBE1-A44FF993B1CB}" destId="{945DF672-CD4A-4368-9A06-CC87646C17D8}" srcOrd="3" destOrd="0" parTransId="{EC18239D-D021-4404-8349-36EE8265E9BF}" sibTransId="{DA4A2207-956B-4089-880A-330E3B4B6072}"/>
    <dgm:cxn modelId="{4B5552B0-9422-4B94-AF1A-392E5FC4E5D8}" srcId="{BD3C3F7A-FF9B-43B4-BBE1-A44FF993B1CB}" destId="{6AD100A8-60F4-4BB1-A12D-00FD3C31EC09}" srcOrd="1" destOrd="0" parTransId="{C7FE3729-C00E-4B61-828E-6C4AAE9A23B3}" sibTransId="{7C982BC3-FBD7-4B82-AAEB-5B02C0809353}"/>
    <dgm:cxn modelId="{16F57123-3060-4B97-B3E2-0EF935A94671}" type="presOf" srcId="{6AD100A8-60F4-4BB1-A12D-00FD3C31EC09}" destId="{1DD3A7DF-8331-44E5-810F-6EB4C13D9FA5}" srcOrd="0" destOrd="0" presId="urn:microsoft.com/office/officeart/2008/layout/VerticalCurvedList"/>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3746E2A1-E6C9-4372-AFD4-4C262CA052A2}" type="presOf" srcId="{945DF672-CD4A-4368-9A06-CC87646C17D8}" destId="{B5BCA98A-D8C5-4EB3-A558-D169B4888D0B}" srcOrd="0" destOrd="0" presId="urn:microsoft.com/office/officeart/2008/layout/VerticalCurvedList"/>
    <dgm:cxn modelId="{3BAE6A90-9A80-4EFE-ACD5-112161248D99}" type="presOf" srcId="{B29A62A0-CC73-4F22-97F1-5440A59D163E}" destId="{5339D200-E7B4-4FA0-925F-DA37613AB818}" srcOrd="0" destOrd="0" presId="urn:microsoft.com/office/officeart/2008/layout/VerticalCurvedList"/>
    <dgm:cxn modelId="{26B41B8F-F563-46EB-AEC6-CA83E9333678}" type="presOf" srcId="{BD3C3F7A-FF9B-43B4-BBE1-A44FF993B1CB}" destId="{5D18A71C-8053-43EF-99CC-24C343DB9655}" srcOrd="0" destOrd="0" presId="urn:microsoft.com/office/officeart/2008/layout/VerticalCurvedList"/>
    <dgm:cxn modelId="{72B8D8A7-9A4B-4354-8103-194CFA3BCEAD}" type="presOf" srcId="{257D7E90-98F5-4C68-9E0A-227A59AD2AA6}" destId="{699BE9FC-E5EF-4631-8C73-EE849F03E2B0}" srcOrd="0" destOrd="0" presId="urn:microsoft.com/office/officeart/2008/layout/VerticalCurvedList"/>
    <dgm:cxn modelId="{1E12FF46-EC03-48A9-AC0B-E2C1C526BB48}" type="presOf" srcId="{180820F3-B77A-45B2-B57A-441CEE9A6E4B}" destId="{5FB128CD-D842-48E6-A548-A57D9AD2D8A0}" srcOrd="0" destOrd="0" presId="urn:microsoft.com/office/officeart/2008/layout/VerticalCurvedList"/>
    <dgm:cxn modelId="{33A683C6-E4E0-4D74-9703-362E13A71321}" type="presParOf" srcId="{5D18A71C-8053-43EF-99CC-24C343DB9655}" destId="{B5929030-9ACB-4188-A344-34202910DD2D}" srcOrd="0" destOrd="0" presId="urn:microsoft.com/office/officeart/2008/layout/VerticalCurvedList"/>
    <dgm:cxn modelId="{C48608A4-C2D4-4EF2-9F89-6010F2106063}" type="presParOf" srcId="{B5929030-9ACB-4188-A344-34202910DD2D}" destId="{665400BE-8967-418D-917D-B9BB4A137C91}" srcOrd="0" destOrd="0" presId="urn:microsoft.com/office/officeart/2008/layout/VerticalCurvedList"/>
    <dgm:cxn modelId="{DD7EEBA0-751E-4A2F-AA57-D6A28A0FB1B6}" type="presParOf" srcId="{665400BE-8967-418D-917D-B9BB4A137C91}" destId="{4B2313B0-5B98-4256-B235-B5C1159650FA}" srcOrd="0" destOrd="0" presId="urn:microsoft.com/office/officeart/2008/layout/VerticalCurvedList"/>
    <dgm:cxn modelId="{16710FA3-FC80-4D1F-B42F-1AC02468388B}" type="presParOf" srcId="{665400BE-8967-418D-917D-B9BB4A137C91}" destId="{699BE9FC-E5EF-4631-8C73-EE849F03E2B0}" srcOrd="1" destOrd="0" presId="urn:microsoft.com/office/officeart/2008/layout/VerticalCurvedList"/>
    <dgm:cxn modelId="{5CA8D509-300C-4E00-BB21-74DFCB0345A2}" type="presParOf" srcId="{665400BE-8967-418D-917D-B9BB4A137C91}" destId="{B33622AE-FCF0-41EB-B385-C8406629C96E}" srcOrd="2" destOrd="0" presId="urn:microsoft.com/office/officeart/2008/layout/VerticalCurvedList"/>
    <dgm:cxn modelId="{9CC9DE25-D368-46C5-866D-ED1F86688AAD}" type="presParOf" srcId="{665400BE-8967-418D-917D-B9BB4A137C91}" destId="{D1427B5F-5B6C-49B6-B7E3-5AEE5F7705F4}" srcOrd="3" destOrd="0" presId="urn:microsoft.com/office/officeart/2008/layout/VerticalCurvedList"/>
    <dgm:cxn modelId="{33004304-7B52-4409-8B0A-59926D94CECF}" type="presParOf" srcId="{B5929030-9ACB-4188-A344-34202910DD2D}" destId="{5339D200-E7B4-4FA0-925F-DA37613AB818}" srcOrd="1" destOrd="0" presId="urn:microsoft.com/office/officeart/2008/layout/VerticalCurvedList"/>
    <dgm:cxn modelId="{4AF14A9D-A471-45E1-ABBA-5C99DFA2784B}" type="presParOf" srcId="{B5929030-9ACB-4188-A344-34202910DD2D}" destId="{C039230C-F8F0-46E6-8B65-55B27DC40466}" srcOrd="2" destOrd="0" presId="urn:microsoft.com/office/officeart/2008/layout/VerticalCurvedList"/>
    <dgm:cxn modelId="{46AAD208-BAFA-4C2A-ADF6-55024AC13189}" type="presParOf" srcId="{C039230C-F8F0-46E6-8B65-55B27DC40466}" destId="{F5716AB6-E9A5-41EB-B4B0-49A69F8E8097}" srcOrd="0" destOrd="0" presId="urn:microsoft.com/office/officeart/2008/layout/VerticalCurvedList"/>
    <dgm:cxn modelId="{4AA2E2D7-AFA1-4129-A04D-D3DD8934C675}" type="presParOf" srcId="{B5929030-9ACB-4188-A344-34202910DD2D}" destId="{1DD3A7DF-8331-44E5-810F-6EB4C13D9FA5}" srcOrd="3" destOrd="0" presId="urn:microsoft.com/office/officeart/2008/layout/VerticalCurvedList"/>
    <dgm:cxn modelId="{BBCC50FB-AB96-4608-BBC1-804EFF212BE7}" type="presParOf" srcId="{B5929030-9ACB-4188-A344-34202910DD2D}" destId="{BDACD3CE-3E67-471B-BD5F-3117972901A4}" srcOrd="4" destOrd="0" presId="urn:microsoft.com/office/officeart/2008/layout/VerticalCurvedList"/>
    <dgm:cxn modelId="{45E6758F-67B8-402A-9229-1A0EB243D29B}" type="presParOf" srcId="{BDACD3CE-3E67-471B-BD5F-3117972901A4}" destId="{63CB29F8-ECFB-4396-A21D-387C4B1C8759}" srcOrd="0" destOrd="0" presId="urn:microsoft.com/office/officeart/2008/layout/VerticalCurvedList"/>
    <dgm:cxn modelId="{3AA0A62A-0027-4A7D-ABAC-0010ACE95C25}" type="presParOf" srcId="{B5929030-9ACB-4188-A344-34202910DD2D}" destId="{5FB128CD-D842-48E6-A548-A57D9AD2D8A0}" srcOrd="5" destOrd="0" presId="urn:microsoft.com/office/officeart/2008/layout/VerticalCurvedList"/>
    <dgm:cxn modelId="{3E0CCFAD-990A-4DD4-A359-B307C8B39367}" type="presParOf" srcId="{B5929030-9ACB-4188-A344-34202910DD2D}" destId="{3D1FC52C-AE69-47E4-B8C6-E53F8AF3D2FC}" srcOrd="6" destOrd="0" presId="urn:microsoft.com/office/officeart/2008/layout/VerticalCurvedList"/>
    <dgm:cxn modelId="{127DF69E-5CA5-40CC-8EA3-17CA10FA449C}" type="presParOf" srcId="{3D1FC52C-AE69-47E4-B8C6-E53F8AF3D2FC}" destId="{B29547B8-0414-428C-B5F2-2DBE6578B473}" srcOrd="0" destOrd="0" presId="urn:microsoft.com/office/officeart/2008/layout/VerticalCurvedList"/>
    <dgm:cxn modelId="{0B69EF90-0118-4E23-802A-D8E8B71389FC}" type="presParOf" srcId="{B5929030-9ACB-4188-A344-34202910DD2D}" destId="{B5BCA98A-D8C5-4EB3-A558-D169B4888D0B}" srcOrd="7" destOrd="0" presId="urn:microsoft.com/office/officeart/2008/layout/VerticalCurvedList"/>
    <dgm:cxn modelId="{565FA30B-7432-4658-866D-6D8DC8B7133A}" type="presParOf" srcId="{B5929030-9ACB-4188-A344-34202910DD2D}" destId="{3CBC17AA-FBAB-4A55-889B-3180FFD5BD50}" srcOrd="8" destOrd="0" presId="urn:microsoft.com/office/officeart/2008/layout/VerticalCurvedList"/>
    <dgm:cxn modelId="{7E9260DF-B09E-4BFD-9748-2D137ABEB391}"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custT="1"/>
      <dgm:spPr/>
      <dgm:t>
        <a:bodyPr/>
        <a:lstStyle/>
        <a:p>
          <a:pPr rtl="0"/>
          <a:r>
            <a:rPr lang="ar-SA" sz="2400" dirty="0" smtClean="0"/>
            <a:t>ألا تكون الصور المفردة صغيرة جدا، ليتمكن التلميذ من ملاحظتها بسهولة والتعرف عليها.</a:t>
          </a:r>
          <a:endParaRPr lang="en-US" sz="2400" dirty="0"/>
        </a:p>
      </dgm:t>
    </dgm:pt>
    <dgm:pt modelId="{6A86C449-D218-48CE-AA4C-D6CBF715E657}" type="parTrans" cxnId="{1FFB0EE0-732B-478C-8415-6A5327D19267}">
      <dgm:prSet/>
      <dgm:spPr/>
      <dgm:t>
        <a:bodyPr/>
        <a:lstStyle/>
        <a:p>
          <a:endParaRPr lang="en-US" sz="2000"/>
        </a:p>
      </dgm:t>
    </dgm:pt>
    <dgm:pt modelId="{A437EAE4-9681-4CA3-9DCB-9215B5D0112D}" type="sibTrans" cxnId="{1FFB0EE0-732B-478C-8415-6A5327D19267}">
      <dgm:prSet/>
      <dgm:spPr/>
      <dgm:t>
        <a:bodyPr/>
        <a:lstStyle/>
        <a:p>
          <a:endParaRPr lang="en-US" sz="2000"/>
        </a:p>
      </dgm:t>
    </dgm:pt>
    <dgm:pt modelId="{97EC1084-8665-4EDB-A462-26976D73AEFE}">
      <dgm:prSet phldrT="[Text]" custT="1"/>
      <dgm:spPr/>
      <dgm:t>
        <a:bodyPr/>
        <a:lstStyle/>
        <a:p>
          <a:r>
            <a:rPr lang="ar-SA" sz="2400" dirty="0" smtClean="0"/>
            <a:t>ألا تحتوى القصة على الكثير من الصور المفردة ليسهل على التلميذ إدراك العلاقة العامة.</a:t>
          </a:r>
          <a:endParaRPr lang="en-US" sz="2400" dirty="0"/>
        </a:p>
      </dgm:t>
    </dgm:pt>
    <dgm:pt modelId="{780CA87B-7204-41F5-A9B7-55F7C240B1D4}" type="parTrans" cxnId="{80E59B0B-B55A-4DAE-9C21-ABF7D38E845E}">
      <dgm:prSet/>
      <dgm:spPr/>
      <dgm:t>
        <a:bodyPr/>
        <a:lstStyle/>
        <a:p>
          <a:endParaRPr lang="en-US" sz="2000"/>
        </a:p>
      </dgm:t>
    </dgm:pt>
    <dgm:pt modelId="{CB098F50-F792-4E3C-A388-FD825C40A775}" type="sibTrans" cxnId="{80E59B0B-B55A-4DAE-9C21-ABF7D38E845E}">
      <dgm:prSet/>
      <dgm:spPr/>
      <dgm:t>
        <a:bodyPr/>
        <a:lstStyle/>
        <a:p>
          <a:endParaRPr lang="en-US" sz="2000"/>
        </a:p>
      </dgm:t>
    </dgm:pt>
    <dgm:pt modelId="{F6AB1E7B-AA79-49F3-A364-F22A76F29AE6}">
      <dgm:prSet phldrT="[Text]" custT="1"/>
      <dgm:spPr/>
      <dgm:t>
        <a:bodyPr/>
        <a:lstStyle/>
        <a:p>
          <a:r>
            <a:rPr lang="ar-SA" sz="2400" dirty="0" smtClean="0"/>
            <a:t>يلزم أن تكون الحدود بين الأشكال المتضمنة واضحة بحيث يمكن التمييز بينها.</a:t>
          </a:r>
          <a:endParaRPr lang="en-US" sz="2400" dirty="0"/>
        </a:p>
      </dgm:t>
    </dgm:pt>
    <dgm:pt modelId="{386F4834-320D-438F-9A3F-4C394C613550}" type="parTrans" cxnId="{B50CC8E3-BD1D-4460-A346-5882C788059C}">
      <dgm:prSet/>
      <dgm:spPr/>
      <dgm:t>
        <a:bodyPr/>
        <a:lstStyle/>
        <a:p>
          <a:endParaRPr lang="en-US" sz="2000"/>
        </a:p>
      </dgm:t>
    </dgm:pt>
    <dgm:pt modelId="{8A2FD9B0-E126-4E7C-BED9-8B1BCE27F134}" type="sibTrans" cxnId="{B50CC8E3-BD1D-4460-A346-5882C788059C}">
      <dgm:prSet/>
      <dgm:spPr/>
      <dgm:t>
        <a:bodyPr/>
        <a:lstStyle/>
        <a:p>
          <a:endParaRPr lang="en-US" sz="2000"/>
        </a:p>
      </dgm:t>
    </dgm:pt>
    <dgm:pt modelId="{92355FC5-7817-4750-9207-8B4F5DC00CB4}">
      <dgm:prSet phldrT="[Text]" custT="1"/>
      <dgm:spPr/>
      <dgm:t>
        <a:bodyPr/>
        <a:lstStyle/>
        <a:p>
          <a:r>
            <a:rPr lang="ar-SA" sz="2400" dirty="0" smtClean="0"/>
            <a:t>أن تكون أشخاص القصة في أعمار تتناسب مع أعمار التلاميذ أنفسهم.</a:t>
          </a:r>
          <a:endParaRPr lang="en-US" sz="2400" dirty="0"/>
        </a:p>
      </dgm:t>
    </dgm:pt>
    <dgm:pt modelId="{0932FCC0-F8BC-4ECF-AD74-EDB41EA4FC36}" type="parTrans" cxnId="{7FBE1E87-E97D-4FE3-A629-E54E129E6A9A}">
      <dgm:prSet/>
      <dgm:spPr/>
      <dgm:t>
        <a:bodyPr/>
        <a:lstStyle/>
        <a:p>
          <a:endParaRPr lang="en-US" sz="2000"/>
        </a:p>
      </dgm:t>
    </dgm:pt>
    <dgm:pt modelId="{DD595ADE-8CCA-47D1-811D-27257DCFB55F}" type="sibTrans" cxnId="{7FBE1E87-E97D-4FE3-A629-E54E129E6A9A}">
      <dgm:prSet/>
      <dgm:spPr/>
      <dgm:t>
        <a:bodyPr/>
        <a:lstStyle/>
        <a:p>
          <a:endParaRPr lang="en-US" sz="2000"/>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custScaleY="130302">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custScaleY="173242">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custScaleY="151772">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custScaleY="153518">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70392A6E-CE11-4FCE-B9C2-E1BBDFB450D1}" type="presOf" srcId="{97EC1084-8665-4EDB-A462-26976D73AEFE}" destId="{CCC1F2D9-C9AD-4835-927D-5211D72AE961}" srcOrd="0" destOrd="0" presId="urn:microsoft.com/office/officeart/2008/layout/VerticalCurvedList"/>
    <dgm:cxn modelId="{DD4564EB-508E-4E8D-9743-C1A216913421}" type="presOf" srcId="{0953263E-D997-4C2F-BDD9-9D2286767125}" destId="{31D00A91-586D-4BBA-B53B-46ACEFF27980}"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9D7841E0-836D-4169-9DC8-DF8A3605F994}" type="presOf" srcId="{92355FC5-7817-4750-9207-8B4F5DC00CB4}" destId="{B5F58911-8954-4CA9-AA94-394DDF653881}" srcOrd="0" destOrd="0" presId="urn:microsoft.com/office/officeart/2008/layout/VerticalCurvedList"/>
    <dgm:cxn modelId="{7B8B5862-D906-4178-817A-EF00CE2CFC57}" type="presOf" srcId="{A437EAE4-9681-4CA3-9DCB-9215B5D0112D}" destId="{8FA33163-8875-43DD-BDB8-2FA669C94BB2}"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811CC65B-640C-48C1-B6F0-4BAD557BB18A}" type="presOf" srcId="{BA823A74-842C-4A88-9754-EC5E4D5CD41E}" destId="{229D91F6-88A6-4587-8C13-87CC4EDC8D29}"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14E5A9A7-DB6A-4DB0-B41C-041CD344358D}" type="presOf" srcId="{F6AB1E7B-AA79-49F3-A364-F22A76F29AE6}" destId="{BA80E5DA-A3A6-4F48-A46F-163E355FE2FF}"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9972113C-D8BB-4298-9146-885C2DD8AB9C}" type="presParOf" srcId="{31D00A91-586D-4BBA-B53B-46ACEFF27980}" destId="{BCE602F8-EFF3-4EB7-B703-6D88A0D14E77}" srcOrd="0" destOrd="0" presId="urn:microsoft.com/office/officeart/2008/layout/VerticalCurvedList"/>
    <dgm:cxn modelId="{AB8A871F-6C7D-484C-B2BC-130CC59ED44E}" type="presParOf" srcId="{BCE602F8-EFF3-4EB7-B703-6D88A0D14E77}" destId="{A951D1D3-F97A-4169-BF37-6EEC0F0B95DB}" srcOrd="0" destOrd="0" presId="urn:microsoft.com/office/officeart/2008/layout/VerticalCurvedList"/>
    <dgm:cxn modelId="{DDC426FE-AFB0-44FE-BECB-4A4423F751BA}" type="presParOf" srcId="{A951D1D3-F97A-4169-BF37-6EEC0F0B95DB}" destId="{4FF4169E-CAE2-4165-9D02-8A470882B995}" srcOrd="0" destOrd="0" presId="urn:microsoft.com/office/officeart/2008/layout/VerticalCurvedList"/>
    <dgm:cxn modelId="{C8A244B1-A61C-4C69-8E1C-0986E3CCD156}" type="presParOf" srcId="{A951D1D3-F97A-4169-BF37-6EEC0F0B95DB}" destId="{8FA33163-8875-43DD-BDB8-2FA669C94BB2}" srcOrd="1" destOrd="0" presId="urn:microsoft.com/office/officeart/2008/layout/VerticalCurvedList"/>
    <dgm:cxn modelId="{1ADFEEF6-DA1D-433B-8043-A0B12012824D}" type="presParOf" srcId="{A951D1D3-F97A-4169-BF37-6EEC0F0B95DB}" destId="{2A9BAD6F-323F-4892-B49E-6A34BA03910A}" srcOrd="2" destOrd="0" presId="urn:microsoft.com/office/officeart/2008/layout/VerticalCurvedList"/>
    <dgm:cxn modelId="{D2B8A629-6368-4356-9FF3-A27B19788238}" type="presParOf" srcId="{A951D1D3-F97A-4169-BF37-6EEC0F0B95DB}" destId="{621DD646-18FA-41D2-B458-CDFB78862ADB}" srcOrd="3" destOrd="0" presId="urn:microsoft.com/office/officeart/2008/layout/VerticalCurvedList"/>
    <dgm:cxn modelId="{9DD4575D-DADC-4D13-83CF-ACB1F739814D}" type="presParOf" srcId="{BCE602F8-EFF3-4EB7-B703-6D88A0D14E77}" destId="{229D91F6-88A6-4587-8C13-87CC4EDC8D29}" srcOrd="1" destOrd="0" presId="urn:microsoft.com/office/officeart/2008/layout/VerticalCurvedList"/>
    <dgm:cxn modelId="{5F27FC36-3B70-482D-B866-2ADEB076169C}" type="presParOf" srcId="{BCE602F8-EFF3-4EB7-B703-6D88A0D14E77}" destId="{EC685038-C61B-4244-B5D1-FA4C700FECDA}" srcOrd="2" destOrd="0" presId="urn:microsoft.com/office/officeart/2008/layout/VerticalCurvedList"/>
    <dgm:cxn modelId="{B64DD84C-5C75-40EA-8C4E-4B213997D395}" type="presParOf" srcId="{EC685038-C61B-4244-B5D1-FA4C700FECDA}" destId="{39A2EF12-B0E1-4137-9089-4008CFA6EB82}" srcOrd="0" destOrd="0" presId="urn:microsoft.com/office/officeart/2008/layout/VerticalCurvedList"/>
    <dgm:cxn modelId="{88B8E709-58EB-4840-B8BD-6EBC2E2683A0}" type="presParOf" srcId="{BCE602F8-EFF3-4EB7-B703-6D88A0D14E77}" destId="{CCC1F2D9-C9AD-4835-927D-5211D72AE961}" srcOrd="3" destOrd="0" presId="urn:microsoft.com/office/officeart/2008/layout/VerticalCurvedList"/>
    <dgm:cxn modelId="{9310F677-BCFD-4A41-A804-A850AA06691C}" type="presParOf" srcId="{BCE602F8-EFF3-4EB7-B703-6D88A0D14E77}" destId="{680952FB-A3F2-4E53-B565-EAF976CB1F99}" srcOrd="4" destOrd="0" presId="urn:microsoft.com/office/officeart/2008/layout/VerticalCurvedList"/>
    <dgm:cxn modelId="{16889CED-4574-4D96-A0F5-F1A08291D841}" type="presParOf" srcId="{680952FB-A3F2-4E53-B565-EAF976CB1F99}" destId="{0A51C9AE-7228-4C00-8927-482213EDEAFB}" srcOrd="0" destOrd="0" presId="urn:microsoft.com/office/officeart/2008/layout/VerticalCurvedList"/>
    <dgm:cxn modelId="{3ACFD755-1A6B-490A-AC30-ABABB797C0E5}" type="presParOf" srcId="{BCE602F8-EFF3-4EB7-B703-6D88A0D14E77}" destId="{BA80E5DA-A3A6-4F48-A46F-163E355FE2FF}" srcOrd="5" destOrd="0" presId="urn:microsoft.com/office/officeart/2008/layout/VerticalCurvedList"/>
    <dgm:cxn modelId="{8864A3C6-5079-46EB-B2F5-7FD5391E9B91}" type="presParOf" srcId="{BCE602F8-EFF3-4EB7-B703-6D88A0D14E77}" destId="{CD8A8D97-5991-443A-997F-00E33449526F}" srcOrd="6" destOrd="0" presId="urn:microsoft.com/office/officeart/2008/layout/VerticalCurvedList"/>
    <dgm:cxn modelId="{836D161C-1104-451E-AE89-A2E566C10A86}" type="presParOf" srcId="{CD8A8D97-5991-443A-997F-00E33449526F}" destId="{50C4EB41-EAD9-40CD-A277-8FA11E7FD7DC}" srcOrd="0" destOrd="0" presId="urn:microsoft.com/office/officeart/2008/layout/VerticalCurvedList"/>
    <dgm:cxn modelId="{9AA11B71-53C8-41E5-9144-2BB47C3E54D2}" type="presParOf" srcId="{BCE602F8-EFF3-4EB7-B703-6D88A0D14E77}" destId="{B5F58911-8954-4CA9-AA94-394DDF653881}" srcOrd="7" destOrd="0" presId="urn:microsoft.com/office/officeart/2008/layout/VerticalCurvedList"/>
    <dgm:cxn modelId="{EEC651D8-988C-4D51-9D7B-E1B8F8204329}" type="presParOf" srcId="{BCE602F8-EFF3-4EB7-B703-6D88A0D14E77}" destId="{1C6F3480-F1A8-4D99-A8A2-D384960A08A9}" srcOrd="8" destOrd="0" presId="urn:microsoft.com/office/officeart/2008/layout/VerticalCurvedList"/>
    <dgm:cxn modelId="{0F85EA05-2D1F-465B-9DD4-5132D6B8B7DD}"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custT="1"/>
      <dgm:spPr/>
      <dgm:t>
        <a:bodyPr/>
        <a:lstStyle/>
        <a:p>
          <a:pPr rtl="0"/>
          <a:r>
            <a:rPr lang="ar-SA" sz="2400" dirty="0" smtClean="0"/>
            <a:t>أن يتعلق المحتوى بالواقع الذي يعيشه التلميذ ليمكنه التعرف عليه.</a:t>
          </a:r>
          <a:endParaRPr lang="en-US" sz="2400" dirty="0"/>
        </a:p>
      </dgm:t>
    </dgm:pt>
    <dgm:pt modelId="{6A86C449-D218-48CE-AA4C-D6CBF715E657}" type="parTrans" cxnId="{1FFB0EE0-732B-478C-8415-6A5327D19267}">
      <dgm:prSet/>
      <dgm:spPr/>
      <dgm:t>
        <a:bodyPr/>
        <a:lstStyle/>
        <a:p>
          <a:endParaRPr lang="en-US" sz="2000"/>
        </a:p>
      </dgm:t>
    </dgm:pt>
    <dgm:pt modelId="{A437EAE4-9681-4CA3-9DCB-9215B5D0112D}" type="sibTrans" cxnId="{1FFB0EE0-732B-478C-8415-6A5327D19267}">
      <dgm:prSet/>
      <dgm:spPr/>
      <dgm:t>
        <a:bodyPr/>
        <a:lstStyle/>
        <a:p>
          <a:endParaRPr lang="en-US" sz="2000"/>
        </a:p>
      </dgm:t>
    </dgm:pt>
    <dgm:pt modelId="{97EC1084-8665-4EDB-A462-26976D73AEFE}">
      <dgm:prSet phldrT="[Text]" custT="1"/>
      <dgm:spPr/>
      <dgm:t>
        <a:bodyPr/>
        <a:lstStyle/>
        <a:p>
          <a:r>
            <a:rPr lang="ar-SA" sz="2400" dirty="0" smtClean="0"/>
            <a:t>أن يكون الموضوع المتناول مفيداً للتلاميذ.</a:t>
          </a:r>
          <a:endParaRPr lang="en-US" sz="2400" dirty="0"/>
        </a:p>
      </dgm:t>
    </dgm:pt>
    <dgm:pt modelId="{780CA87B-7204-41F5-A9B7-55F7C240B1D4}" type="parTrans" cxnId="{80E59B0B-B55A-4DAE-9C21-ABF7D38E845E}">
      <dgm:prSet/>
      <dgm:spPr/>
      <dgm:t>
        <a:bodyPr/>
        <a:lstStyle/>
        <a:p>
          <a:endParaRPr lang="en-US" sz="2000"/>
        </a:p>
      </dgm:t>
    </dgm:pt>
    <dgm:pt modelId="{CB098F50-F792-4E3C-A388-FD825C40A775}" type="sibTrans" cxnId="{80E59B0B-B55A-4DAE-9C21-ABF7D38E845E}">
      <dgm:prSet/>
      <dgm:spPr/>
      <dgm:t>
        <a:bodyPr/>
        <a:lstStyle/>
        <a:p>
          <a:endParaRPr lang="en-US" sz="2000"/>
        </a:p>
      </dgm:t>
    </dgm:pt>
    <dgm:pt modelId="{F6AB1E7B-AA79-49F3-A364-F22A76F29AE6}">
      <dgm:prSet phldrT="[Text]" custT="1"/>
      <dgm:spPr/>
      <dgm:t>
        <a:bodyPr/>
        <a:lstStyle/>
        <a:p>
          <a:r>
            <a:rPr lang="ar-SA" sz="2400" dirty="0" smtClean="0"/>
            <a:t>ألا تخرج الكلمات المستخدمة والجمل عن الثروة اللغوية للتلاميذ.</a:t>
          </a:r>
          <a:endParaRPr lang="en-US" sz="2400" dirty="0"/>
        </a:p>
      </dgm:t>
    </dgm:pt>
    <dgm:pt modelId="{386F4834-320D-438F-9A3F-4C394C613550}" type="parTrans" cxnId="{B50CC8E3-BD1D-4460-A346-5882C788059C}">
      <dgm:prSet/>
      <dgm:spPr/>
      <dgm:t>
        <a:bodyPr/>
        <a:lstStyle/>
        <a:p>
          <a:endParaRPr lang="en-US" sz="2000"/>
        </a:p>
      </dgm:t>
    </dgm:pt>
    <dgm:pt modelId="{8A2FD9B0-E126-4E7C-BED9-8B1BCE27F134}" type="sibTrans" cxnId="{B50CC8E3-BD1D-4460-A346-5882C788059C}">
      <dgm:prSet/>
      <dgm:spPr/>
      <dgm:t>
        <a:bodyPr/>
        <a:lstStyle/>
        <a:p>
          <a:endParaRPr lang="en-US" sz="2000"/>
        </a:p>
      </dgm:t>
    </dgm:pt>
    <dgm:pt modelId="{92355FC5-7817-4750-9207-8B4F5DC00CB4}">
      <dgm:prSet phldrT="[Text]" custT="1"/>
      <dgm:spPr/>
      <dgm:t>
        <a:bodyPr/>
        <a:lstStyle/>
        <a:p>
          <a:r>
            <a:rPr lang="ar-SA" sz="2400" dirty="0" smtClean="0"/>
            <a:t>أن يسهل استخدامها في لعب الأدوار من قبل التلاميذ.</a:t>
          </a:r>
          <a:endParaRPr lang="en-US" sz="2400" dirty="0"/>
        </a:p>
      </dgm:t>
    </dgm:pt>
    <dgm:pt modelId="{0932FCC0-F8BC-4ECF-AD74-EDB41EA4FC36}" type="parTrans" cxnId="{7FBE1E87-E97D-4FE3-A629-E54E129E6A9A}">
      <dgm:prSet/>
      <dgm:spPr/>
      <dgm:t>
        <a:bodyPr/>
        <a:lstStyle/>
        <a:p>
          <a:endParaRPr lang="en-US" sz="2000"/>
        </a:p>
      </dgm:t>
    </dgm:pt>
    <dgm:pt modelId="{DD595ADE-8CCA-47D1-811D-27257DCFB55F}" type="sibTrans" cxnId="{7FBE1E87-E97D-4FE3-A629-E54E129E6A9A}">
      <dgm:prSet/>
      <dgm:spPr/>
      <dgm:t>
        <a:bodyPr/>
        <a:lstStyle/>
        <a:p>
          <a:endParaRPr lang="en-US" sz="2000"/>
        </a:p>
      </dgm:t>
    </dgm:pt>
    <dgm:pt modelId="{0761285D-C3BD-411A-8201-41F163AEE2E6}">
      <dgm:prSet phldrT="[Text]" custT="1"/>
      <dgm:spPr/>
      <dgm:t>
        <a:bodyPr/>
        <a:lstStyle/>
        <a:p>
          <a:pPr rtl="0"/>
          <a:r>
            <a:rPr lang="ar-SA" sz="2400" dirty="0" smtClean="0"/>
            <a:t>ينبغي أن تبرز الخطوات الفردية للحدث بوضوح يمكن التلميذ من التفريق بينها </a:t>
          </a:r>
          <a:endParaRPr lang="en-US" sz="2400" dirty="0"/>
        </a:p>
      </dgm:t>
    </dgm:pt>
    <dgm:pt modelId="{0C511CD5-12D8-413E-95CA-92971971300B}" type="parTrans" cxnId="{ECB68715-DA95-4E39-88B7-700DB3EE8432}">
      <dgm:prSet/>
      <dgm:spPr/>
      <dgm:t>
        <a:bodyPr/>
        <a:lstStyle/>
        <a:p>
          <a:endParaRPr lang="en-US"/>
        </a:p>
      </dgm:t>
    </dgm:pt>
    <dgm:pt modelId="{3D9FD9DF-EB07-41FA-B1B5-E14FC6E61173}" type="sibTrans" cxnId="{ECB68715-DA95-4E39-88B7-700DB3EE8432}">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5"/>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5"/>
      <dgm:spPr/>
    </dgm:pt>
    <dgm:pt modelId="{621DD646-18FA-41D2-B458-CDFB78862ADB}" type="pres">
      <dgm:prSet presAssocID="{0953263E-D997-4C2F-BDD9-9D2286767125}" presName="dstNode" presStyleLbl="node1" presStyleIdx="0" presStyleCnt="5"/>
      <dgm:spPr/>
    </dgm:pt>
    <dgm:pt modelId="{229D91F6-88A6-4587-8C13-87CC4EDC8D29}" type="pres">
      <dgm:prSet presAssocID="{BA823A74-842C-4A88-9754-EC5E4D5CD41E}" presName="text_1" presStyleLbl="node1" presStyleIdx="0" presStyleCnt="5" custScaleY="130302">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5"/>
      <dgm:spPr/>
    </dgm:pt>
    <dgm:pt modelId="{B29708C3-B44A-49D5-8603-F11A1F44DDAE}" type="pres">
      <dgm:prSet presAssocID="{0761285D-C3BD-411A-8201-41F163AEE2E6}" presName="text_2" presStyleLbl="node1" presStyleIdx="1" presStyleCnt="5" custScaleY="130302">
        <dgm:presLayoutVars>
          <dgm:bulletEnabled val="1"/>
        </dgm:presLayoutVars>
      </dgm:prSet>
      <dgm:spPr/>
      <dgm:t>
        <a:bodyPr/>
        <a:lstStyle/>
        <a:p>
          <a:endParaRPr lang="en-US"/>
        </a:p>
      </dgm:t>
    </dgm:pt>
    <dgm:pt modelId="{6FE5D0DD-3AC4-4850-A3DB-D4C46AF996FF}" type="pres">
      <dgm:prSet presAssocID="{0761285D-C3BD-411A-8201-41F163AEE2E6}" presName="accent_2" presStyleCnt="0"/>
      <dgm:spPr/>
    </dgm:pt>
    <dgm:pt modelId="{8E560E30-104E-431F-95E5-E8FDFDB2FC7D}" type="pres">
      <dgm:prSet presAssocID="{0761285D-C3BD-411A-8201-41F163AEE2E6}" presName="accentRepeatNode" presStyleLbl="solidFgAcc1" presStyleIdx="1" presStyleCnt="5"/>
      <dgm:spPr/>
    </dgm:pt>
    <dgm:pt modelId="{7C817B2B-88D1-4FAB-8A26-3D03984A6197}" type="pres">
      <dgm:prSet presAssocID="{97EC1084-8665-4EDB-A462-26976D73AEFE}" presName="text_3" presStyleLbl="node1" presStyleIdx="2" presStyleCnt="5">
        <dgm:presLayoutVars>
          <dgm:bulletEnabled val="1"/>
        </dgm:presLayoutVars>
      </dgm:prSet>
      <dgm:spPr/>
      <dgm:t>
        <a:bodyPr/>
        <a:lstStyle/>
        <a:p>
          <a:endParaRPr lang="en-US"/>
        </a:p>
      </dgm:t>
    </dgm:pt>
    <dgm:pt modelId="{A3AF85DC-97BD-49CE-AD5D-7BB78603E4C5}" type="pres">
      <dgm:prSet presAssocID="{97EC1084-8665-4EDB-A462-26976D73AEFE}" presName="accent_3" presStyleCnt="0"/>
      <dgm:spPr/>
    </dgm:pt>
    <dgm:pt modelId="{0A51C9AE-7228-4C00-8927-482213EDEAFB}" type="pres">
      <dgm:prSet presAssocID="{97EC1084-8665-4EDB-A462-26976D73AEFE}" presName="accentRepeatNode" presStyleLbl="solidFgAcc1" presStyleIdx="2" presStyleCnt="5"/>
      <dgm:spPr/>
    </dgm:pt>
    <dgm:pt modelId="{6AF9E637-67CB-4C1D-8164-27FE73099DF0}" type="pres">
      <dgm:prSet presAssocID="{F6AB1E7B-AA79-49F3-A364-F22A76F29AE6}" presName="text_4" presStyleLbl="node1" presStyleIdx="3" presStyleCnt="5">
        <dgm:presLayoutVars>
          <dgm:bulletEnabled val="1"/>
        </dgm:presLayoutVars>
      </dgm:prSet>
      <dgm:spPr/>
      <dgm:t>
        <a:bodyPr/>
        <a:lstStyle/>
        <a:p>
          <a:endParaRPr lang="en-US"/>
        </a:p>
      </dgm:t>
    </dgm:pt>
    <dgm:pt modelId="{F411E95A-A07D-4E98-B8C5-75BC36D4989F}" type="pres">
      <dgm:prSet presAssocID="{F6AB1E7B-AA79-49F3-A364-F22A76F29AE6}" presName="accent_4" presStyleCnt="0"/>
      <dgm:spPr/>
    </dgm:pt>
    <dgm:pt modelId="{50C4EB41-EAD9-40CD-A277-8FA11E7FD7DC}" type="pres">
      <dgm:prSet presAssocID="{F6AB1E7B-AA79-49F3-A364-F22A76F29AE6}" presName="accentRepeatNode" presStyleLbl="solidFgAcc1" presStyleIdx="3" presStyleCnt="5"/>
      <dgm:spPr/>
    </dgm:pt>
    <dgm:pt modelId="{A9AA8701-9FF8-4EFD-9457-330FC2AB7C35}" type="pres">
      <dgm:prSet presAssocID="{92355FC5-7817-4750-9207-8B4F5DC00CB4}" presName="text_5" presStyleLbl="node1" presStyleIdx="4" presStyleCnt="5">
        <dgm:presLayoutVars>
          <dgm:bulletEnabled val="1"/>
        </dgm:presLayoutVars>
      </dgm:prSet>
      <dgm:spPr/>
      <dgm:t>
        <a:bodyPr/>
        <a:lstStyle/>
        <a:p>
          <a:endParaRPr lang="en-US"/>
        </a:p>
      </dgm:t>
    </dgm:pt>
    <dgm:pt modelId="{FC6B1D4C-4229-4992-BBC5-32D856914D59}" type="pres">
      <dgm:prSet presAssocID="{92355FC5-7817-4750-9207-8B4F5DC00CB4}" presName="accent_5" presStyleCnt="0"/>
      <dgm:spPr/>
    </dgm:pt>
    <dgm:pt modelId="{6AA49573-D792-42FA-B0E7-FFBC317E2899}" type="pres">
      <dgm:prSet presAssocID="{92355FC5-7817-4750-9207-8B4F5DC00CB4}" presName="accentRepeatNode" presStyleLbl="solidFgAcc1" presStyleIdx="4" presStyleCnt="5"/>
      <dgm:spPr/>
    </dgm:pt>
  </dgm:ptLst>
  <dgm:cxnLst>
    <dgm:cxn modelId="{80E59B0B-B55A-4DAE-9C21-ABF7D38E845E}" srcId="{0953263E-D997-4C2F-BDD9-9D2286767125}" destId="{97EC1084-8665-4EDB-A462-26976D73AEFE}" srcOrd="2" destOrd="0" parTransId="{780CA87B-7204-41F5-A9B7-55F7C240B1D4}" sibTransId="{CB098F50-F792-4E3C-A388-FD825C40A775}"/>
    <dgm:cxn modelId="{8E136135-6273-4F58-B6A1-172CD6DC79DF}" type="presOf" srcId="{BA823A74-842C-4A88-9754-EC5E4D5CD41E}" destId="{229D91F6-88A6-4587-8C13-87CC4EDC8D29}" srcOrd="0" destOrd="0" presId="urn:microsoft.com/office/officeart/2008/layout/VerticalCurvedList"/>
    <dgm:cxn modelId="{83165EF8-BE8E-4915-94DB-DE2912C828C8}" type="presOf" srcId="{0761285D-C3BD-411A-8201-41F163AEE2E6}" destId="{B29708C3-B44A-49D5-8603-F11A1F44DDAE}" srcOrd="0" destOrd="0" presId="urn:microsoft.com/office/officeart/2008/layout/VerticalCurvedList"/>
    <dgm:cxn modelId="{0085A4F4-24B6-44AF-BD1D-FBB702F78B5E}" type="presOf" srcId="{92355FC5-7817-4750-9207-8B4F5DC00CB4}" destId="{A9AA8701-9FF8-4EFD-9457-330FC2AB7C35}" srcOrd="0" destOrd="0" presId="urn:microsoft.com/office/officeart/2008/layout/VerticalCurvedList"/>
    <dgm:cxn modelId="{4630798D-2507-4D0A-A64C-66A30F6B00E9}" type="presOf" srcId="{0953263E-D997-4C2F-BDD9-9D2286767125}" destId="{31D00A91-586D-4BBA-B53B-46ACEFF27980}" srcOrd="0" destOrd="0" presId="urn:microsoft.com/office/officeart/2008/layout/VerticalCurvedList"/>
    <dgm:cxn modelId="{5B0941F4-2E3C-4464-ACC1-83F8D0CE2E39}" type="presOf" srcId="{97EC1084-8665-4EDB-A462-26976D73AEFE}" destId="{7C817B2B-88D1-4FAB-8A26-3D03984A6197}" srcOrd="0" destOrd="0" presId="urn:microsoft.com/office/officeart/2008/layout/VerticalCurvedList"/>
    <dgm:cxn modelId="{ECB68715-DA95-4E39-88B7-700DB3EE8432}" srcId="{0953263E-D997-4C2F-BDD9-9D2286767125}" destId="{0761285D-C3BD-411A-8201-41F163AEE2E6}" srcOrd="1" destOrd="0" parTransId="{0C511CD5-12D8-413E-95CA-92971971300B}" sibTransId="{3D9FD9DF-EB07-41FA-B1B5-E14FC6E61173}"/>
    <dgm:cxn modelId="{1FFB0EE0-732B-478C-8415-6A5327D19267}" srcId="{0953263E-D997-4C2F-BDD9-9D2286767125}" destId="{BA823A74-842C-4A88-9754-EC5E4D5CD41E}" srcOrd="0" destOrd="0" parTransId="{6A86C449-D218-48CE-AA4C-D6CBF715E657}" sibTransId="{A437EAE4-9681-4CA3-9DCB-9215B5D0112D}"/>
    <dgm:cxn modelId="{B50CC8E3-BD1D-4460-A346-5882C788059C}" srcId="{0953263E-D997-4C2F-BDD9-9D2286767125}" destId="{F6AB1E7B-AA79-49F3-A364-F22A76F29AE6}" srcOrd="3" destOrd="0" parTransId="{386F4834-320D-438F-9A3F-4C394C613550}" sibTransId="{8A2FD9B0-E126-4E7C-BED9-8B1BCE27F134}"/>
    <dgm:cxn modelId="{7FBE1E87-E97D-4FE3-A629-E54E129E6A9A}" srcId="{0953263E-D997-4C2F-BDD9-9D2286767125}" destId="{92355FC5-7817-4750-9207-8B4F5DC00CB4}" srcOrd="4" destOrd="0" parTransId="{0932FCC0-F8BC-4ECF-AD74-EDB41EA4FC36}" sibTransId="{DD595ADE-8CCA-47D1-811D-27257DCFB55F}"/>
    <dgm:cxn modelId="{C380AC8D-72BD-4C40-8179-03BCF5E7601A}" type="presOf" srcId="{A437EAE4-9681-4CA3-9DCB-9215B5D0112D}" destId="{8FA33163-8875-43DD-BDB8-2FA669C94BB2}" srcOrd="0" destOrd="0" presId="urn:microsoft.com/office/officeart/2008/layout/VerticalCurvedList"/>
    <dgm:cxn modelId="{81721DE2-A1A3-4B65-941E-AAF077FCFB3C}" type="presOf" srcId="{F6AB1E7B-AA79-49F3-A364-F22A76F29AE6}" destId="{6AF9E637-67CB-4C1D-8164-27FE73099DF0}" srcOrd="0" destOrd="0" presId="urn:microsoft.com/office/officeart/2008/layout/VerticalCurvedList"/>
    <dgm:cxn modelId="{FE4A3FE7-A584-49D6-B460-77A4A3CF9C06}" type="presParOf" srcId="{31D00A91-586D-4BBA-B53B-46ACEFF27980}" destId="{BCE602F8-EFF3-4EB7-B703-6D88A0D14E77}" srcOrd="0" destOrd="0" presId="urn:microsoft.com/office/officeart/2008/layout/VerticalCurvedList"/>
    <dgm:cxn modelId="{9BA818AA-4390-4AEC-8C2B-9768871BF5AD}" type="presParOf" srcId="{BCE602F8-EFF3-4EB7-B703-6D88A0D14E77}" destId="{A951D1D3-F97A-4169-BF37-6EEC0F0B95DB}" srcOrd="0" destOrd="0" presId="urn:microsoft.com/office/officeart/2008/layout/VerticalCurvedList"/>
    <dgm:cxn modelId="{C3282DD2-8620-448F-88C8-5D93E8B994DC}" type="presParOf" srcId="{A951D1D3-F97A-4169-BF37-6EEC0F0B95DB}" destId="{4FF4169E-CAE2-4165-9D02-8A470882B995}" srcOrd="0" destOrd="0" presId="urn:microsoft.com/office/officeart/2008/layout/VerticalCurvedList"/>
    <dgm:cxn modelId="{06DBD05A-7B41-4EBA-AF8C-5BD588ACF69F}" type="presParOf" srcId="{A951D1D3-F97A-4169-BF37-6EEC0F0B95DB}" destId="{8FA33163-8875-43DD-BDB8-2FA669C94BB2}" srcOrd="1" destOrd="0" presId="urn:microsoft.com/office/officeart/2008/layout/VerticalCurvedList"/>
    <dgm:cxn modelId="{07A2D104-CEB5-4D53-A40E-A12982A421EC}" type="presParOf" srcId="{A951D1D3-F97A-4169-BF37-6EEC0F0B95DB}" destId="{2A9BAD6F-323F-4892-B49E-6A34BA03910A}" srcOrd="2" destOrd="0" presId="urn:microsoft.com/office/officeart/2008/layout/VerticalCurvedList"/>
    <dgm:cxn modelId="{52A26F91-FE2F-4E6D-B450-3DCCCC142F6C}" type="presParOf" srcId="{A951D1D3-F97A-4169-BF37-6EEC0F0B95DB}" destId="{621DD646-18FA-41D2-B458-CDFB78862ADB}" srcOrd="3" destOrd="0" presId="urn:microsoft.com/office/officeart/2008/layout/VerticalCurvedList"/>
    <dgm:cxn modelId="{5C5EA3F1-B905-4746-BAFC-5D7E27B3BBAB}" type="presParOf" srcId="{BCE602F8-EFF3-4EB7-B703-6D88A0D14E77}" destId="{229D91F6-88A6-4587-8C13-87CC4EDC8D29}" srcOrd="1" destOrd="0" presId="urn:microsoft.com/office/officeart/2008/layout/VerticalCurvedList"/>
    <dgm:cxn modelId="{DDEE42C2-C775-44D4-8899-A50D3316A8B1}" type="presParOf" srcId="{BCE602F8-EFF3-4EB7-B703-6D88A0D14E77}" destId="{EC685038-C61B-4244-B5D1-FA4C700FECDA}" srcOrd="2" destOrd="0" presId="urn:microsoft.com/office/officeart/2008/layout/VerticalCurvedList"/>
    <dgm:cxn modelId="{AB85ACA5-68A1-4985-AEC8-D85F6DD058C2}" type="presParOf" srcId="{EC685038-C61B-4244-B5D1-FA4C700FECDA}" destId="{39A2EF12-B0E1-4137-9089-4008CFA6EB82}" srcOrd="0" destOrd="0" presId="urn:microsoft.com/office/officeart/2008/layout/VerticalCurvedList"/>
    <dgm:cxn modelId="{FDF2788D-5AA6-4A97-8D22-14B6362E381B}" type="presParOf" srcId="{BCE602F8-EFF3-4EB7-B703-6D88A0D14E77}" destId="{B29708C3-B44A-49D5-8603-F11A1F44DDAE}" srcOrd="3" destOrd="0" presId="urn:microsoft.com/office/officeart/2008/layout/VerticalCurvedList"/>
    <dgm:cxn modelId="{44F312B7-B039-457E-B2AA-BCE0D705D340}" type="presParOf" srcId="{BCE602F8-EFF3-4EB7-B703-6D88A0D14E77}" destId="{6FE5D0DD-3AC4-4850-A3DB-D4C46AF996FF}" srcOrd="4" destOrd="0" presId="urn:microsoft.com/office/officeart/2008/layout/VerticalCurvedList"/>
    <dgm:cxn modelId="{8B82C6AA-DB19-470E-AC85-6AC4E63DEC43}" type="presParOf" srcId="{6FE5D0DD-3AC4-4850-A3DB-D4C46AF996FF}" destId="{8E560E30-104E-431F-95E5-E8FDFDB2FC7D}" srcOrd="0" destOrd="0" presId="urn:microsoft.com/office/officeart/2008/layout/VerticalCurvedList"/>
    <dgm:cxn modelId="{CBF9DA3F-C064-4A43-B090-C2F2328A9D99}" type="presParOf" srcId="{BCE602F8-EFF3-4EB7-B703-6D88A0D14E77}" destId="{7C817B2B-88D1-4FAB-8A26-3D03984A6197}" srcOrd="5" destOrd="0" presId="urn:microsoft.com/office/officeart/2008/layout/VerticalCurvedList"/>
    <dgm:cxn modelId="{FB5793E9-A2B2-45E5-B920-E315895742A1}" type="presParOf" srcId="{BCE602F8-EFF3-4EB7-B703-6D88A0D14E77}" destId="{A3AF85DC-97BD-49CE-AD5D-7BB78603E4C5}" srcOrd="6" destOrd="0" presId="urn:microsoft.com/office/officeart/2008/layout/VerticalCurvedList"/>
    <dgm:cxn modelId="{7CA801D5-8E67-47BF-8263-442C5BA690F0}" type="presParOf" srcId="{A3AF85DC-97BD-49CE-AD5D-7BB78603E4C5}" destId="{0A51C9AE-7228-4C00-8927-482213EDEAFB}" srcOrd="0" destOrd="0" presId="urn:microsoft.com/office/officeart/2008/layout/VerticalCurvedList"/>
    <dgm:cxn modelId="{3F33D70C-A7A3-47E6-B91F-4E99531ECBF3}" type="presParOf" srcId="{BCE602F8-EFF3-4EB7-B703-6D88A0D14E77}" destId="{6AF9E637-67CB-4C1D-8164-27FE73099DF0}" srcOrd="7" destOrd="0" presId="urn:microsoft.com/office/officeart/2008/layout/VerticalCurvedList"/>
    <dgm:cxn modelId="{65C53B35-A4A3-401E-96E2-CE7CDC26B80E}" type="presParOf" srcId="{BCE602F8-EFF3-4EB7-B703-6D88A0D14E77}" destId="{F411E95A-A07D-4E98-B8C5-75BC36D4989F}" srcOrd="8" destOrd="0" presId="urn:microsoft.com/office/officeart/2008/layout/VerticalCurvedList"/>
    <dgm:cxn modelId="{33A35FAC-D15A-4819-9D0D-15874A67D4E1}" type="presParOf" srcId="{F411E95A-A07D-4E98-B8C5-75BC36D4989F}" destId="{50C4EB41-EAD9-40CD-A277-8FA11E7FD7DC}" srcOrd="0" destOrd="0" presId="urn:microsoft.com/office/officeart/2008/layout/VerticalCurvedList"/>
    <dgm:cxn modelId="{B76CA240-A5A5-4F4D-AC4A-6DE8C7694A85}" type="presParOf" srcId="{BCE602F8-EFF3-4EB7-B703-6D88A0D14E77}" destId="{A9AA8701-9FF8-4EFD-9457-330FC2AB7C35}" srcOrd="9" destOrd="0" presId="urn:microsoft.com/office/officeart/2008/layout/VerticalCurvedList"/>
    <dgm:cxn modelId="{80CAB4E6-D9AB-44D2-8F4B-58EDCE45D555}" type="presParOf" srcId="{BCE602F8-EFF3-4EB7-B703-6D88A0D14E77}" destId="{FC6B1D4C-4229-4992-BBC5-32D856914D59}" srcOrd="10" destOrd="0" presId="urn:microsoft.com/office/officeart/2008/layout/VerticalCurvedList"/>
    <dgm:cxn modelId="{FDBF394E-8D79-4012-A199-95F9988964B5}" type="presParOf" srcId="{FC6B1D4C-4229-4992-BBC5-32D856914D5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EG" b="1" dirty="0" smtClean="0"/>
            <a:t>1- شرح اللعبة للتلاميذ المعاقين عقلياً، وبيان فكرتها وأهدافها، وتوضيح كيفية إجرائها، وما الذي سيفعله كل تلميذ أثناء تنفيذ اللعبة</a:t>
          </a:r>
          <a:r>
            <a:rPr lang="ar-SA" b="1" dirty="0" smtClean="0"/>
            <a:t>.</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EG" b="1" dirty="0" smtClean="0"/>
            <a:t>2- في أثناء تنفيذ اللعبة، يقوم المعلم بدور المرشد والموجه والمنظم للموقف التعليمي بكافة أبعاده، على أن تكون تعليماته مختصرة وواضحة.</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EG" b="1" dirty="0" smtClean="0"/>
            <a:t>3- كتابة العناصر الأساسية في اللعبة على السبورة.</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EG" b="1" dirty="0" smtClean="0"/>
            <a:t>4- مساعدة التلاميذ على عدم الخروج عن قواعد اللعبة.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38F2E11B-1D9A-4D74-96E1-D4483B995D83}" type="presOf" srcId="{8F7A580D-3D6A-44AB-AA18-62273F647C9C}" destId="{4E692C71-3B4E-422E-A900-894FB3EE0A8C}"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FCA76D0F-91C7-41D1-A65E-DFD6337AD3DC}" type="presOf" srcId="{D72ADF6E-B823-4F6F-886F-9ACCDCE27DE1}" destId="{389B97C0-4D99-421B-9680-3CF93ED97F0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C118300B-B8C9-475A-857B-A544A15AEA42}" type="presOf" srcId="{0DFED5D5-6084-4552-B3FD-859E18F5B2D9}" destId="{B24B0790-4CD4-4F93-8A2B-8438CADECCD6}" srcOrd="0" destOrd="0" presId="urn:diagrams.loki3.com/VaryingWidthList+Icon"/>
    <dgm:cxn modelId="{1FC7D9D8-F077-41D4-9009-545C3502E23D}" type="presOf" srcId="{D27FD16B-94C9-4867-968C-770E90208518}" destId="{4C94B263-42FD-4EEB-B38A-737C51BD8435}" srcOrd="0" destOrd="0" presId="urn:diagrams.loki3.com/VaryingWidthList+Icon"/>
    <dgm:cxn modelId="{47D68D52-767D-47DD-9CAF-97B407EF0E1E}" type="presOf" srcId="{43F5C085-6403-4208-97A7-DAD52CEBB576}" destId="{65027CCD-790E-4EC8-865B-3DB0F3B5B4C0}"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custT="1"/>
      <dgm:spPr/>
      <dgm:t>
        <a:bodyPr/>
        <a:lstStyle/>
        <a:p>
          <a:pPr rtl="1"/>
          <a:r>
            <a:rPr lang="ar-EG" sz="3200" b="1" dirty="0" smtClean="0"/>
            <a:t>5- السؤال بين آن وآخر عن جوهر اللعبة، والهدف منها، فهذا يعين هؤلاء التلاميذ على التركيز في اللعبة.</a:t>
          </a:r>
          <a:endParaRPr lang="ar-EG" sz="3200"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custT="1"/>
      <dgm:spPr/>
      <dgm:t>
        <a:bodyPr/>
        <a:lstStyle/>
        <a:p>
          <a:pPr rtl="1"/>
          <a:r>
            <a:rPr lang="ar-EG" sz="3200" b="1" dirty="0" smtClean="0"/>
            <a:t>6- أن ينوع في الألعاب اللغوية ، ولا يسير على وتيرة واحدة.</a:t>
          </a:r>
          <a:endParaRPr lang="ar-EG" sz="3200"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EG" b="1" dirty="0" smtClean="0"/>
            <a:t>7- الربط بين الألعاب اللغوية التي يصممها المعلم وبيئة هؤلاء التلاميذ.</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EG" b="1" dirty="0" smtClean="0"/>
            <a:t>8- تقويم الألعاب اللغوية التي يتم تنفيذها وتحديد مدى تحقيقها للأهداف الموضوعة لها.</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ABB5FC65-6295-4AEB-8DFE-E0BF8BDE2190}" type="presOf" srcId="{43F5C085-6403-4208-97A7-DAD52CEBB576}" destId="{65027CCD-790E-4EC8-865B-3DB0F3B5B4C0}" srcOrd="0" destOrd="0" presId="urn:diagrams.loki3.com/VaryingWidthList+Icon"/>
    <dgm:cxn modelId="{D4CE96EB-EE2A-42E7-9F1D-75B97D3F8063}" type="presOf" srcId="{D72ADF6E-B823-4F6F-886F-9ACCDCE27DE1}" destId="{389B97C0-4D99-421B-9680-3CF93ED97F05}" srcOrd="0" destOrd="0" presId="urn:diagrams.loki3.com/VaryingWidthList+Icon"/>
    <dgm:cxn modelId="{CE22676B-BE8C-4BEE-B759-640BBAF2F31A}" type="presOf" srcId="{0DFED5D5-6084-4552-B3FD-859E18F5B2D9}" destId="{B24B0790-4CD4-4F93-8A2B-8438CADECCD6}"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158AB7BF-6F79-4486-9CAD-AD3154C58336}" type="presOf" srcId="{D27FD16B-94C9-4867-968C-770E90208518}" destId="{4C94B263-42FD-4EEB-B38A-737C51BD8435}" srcOrd="0" destOrd="0" presId="urn:diagrams.loki3.com/VaryingWidthList+Icon"/>
    <dgm:cxn modelId="{05C9027A-58FA-4D25-92E7-147DF677F64B}" type="presOf" srcId="{8F7A580D-3D6A-44AB-AA18-62273F647C9C}" destId="{4E692C71-3B4E-422E-A900-894FB3EE0A8C}"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E6C55B5E-B513-4CBA-98C6-B4082E52251C}" type="presParOf" srcId="{4E692C71-3B4E-422E-A900-894FB3EE0A8C}" destId="{4C94B263-42FD-4EEB-B38A-737C51BD8435}" srcOrd="0" destOrd="0" presId="urn:diagrams.loki3.com/VaryingWidthList+Icon"/>
    <dgm:cxn modelId="{9F27CB5B-162D-41DD-BD63-47F797CBA29B}" type="presParOf" srcId="{4E692C71-3B4E-422E-A900-894FB3EE0A8C}" destId="{22D3A914-66C2-471E-99BF-4CC9143F02D9}" srcOrd="1" destOrd="0" presId="urn:diagrams.loki3.com/VaryingWidthList+Icon"/>
    <dgm:cxn modelId="{AF77EF68-B0F9-4C4A-9FDF-5DE44CF74CC0}" type="presParOf" srcId="{4E692C71-3B4E-422E-A900-894FB3EE0A8C}" destId="{B24B0790-4CD4-4F93-8A2B-8438CADECCD6}" srcOrd="2" destOrd="0" presId="urn:diagrams.loki3.com/VaryingWidthList+Icon"/>
    <dgm:cxn modelId="{604F17D0-5CE9-4154-8D3A-79423D969DBF}" type="presParOf" srcId="{4E692C71-3B4E-422E-A900-894FB3EE0A8C}" destId="{026B7919-7634-43BA-BC96-3FA10F37D63A}" srcOrd="3" destOrd="0" presId="urn:diagrams.loki3.com/VaryingWidthList+Icon"/>
    <dgm:cxn modelId="{D034E360-82C9-4E01-A2DE-E2887CE7D600}" type="presParOf" srcId="{4E692C71-3B4E-422E-A900-894FB3EE0A8C}" destId="{389B97C0-4D99-421B-9680-3CF93ED97F05}" srcOrd="4" destOrd="0" presId="urn:diagrams.loki3.com/VaryingWidthList+Icon"/>
    <dgm:cxn modelId="{053EC1BC-836E-421F-9B20-36B3394771A7}" type="presParOf" srcId="{4E692C71-3B4E-422E-A900-894FB3EE0A8C}" destId="{8DEBF8C4-3A9D-4491-8BD4-EE52DD819C3E}" srcOrd="5" destOrd="0" presId="urn:diagrams.loki3.com/VaryingWidthList+Icon"/>
    <dgm:cxn modelId="{1789F496-BDAC-401E-9F62-642F139B2983}"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42D260-01B0-4404-8F72-A7B38599649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8F92D956-7A87-42F6-88F3-F87F3BF514FA}">
      <dgm:prSet phldrT="[Text]"/>
      <dgm:spPr/>
      <dgm:t>
        <a:bodyPr/>
        <a:lstStyle/>
        <a:p>
          <a:r>
            <a:rPr lang="ar-EG" dirty="0" smtClean="0"/>
            <a:t>القدرة على السمع والكلام</a:t>
          </a:r>
          <a:endParaRPr lang="en-US" dirty="0"/>
        </a:p>
      </dgm:t>
    </dgm:pt>
    <dgm:pt modelId="{496170E9-F723-4D3A-8D19-B9BF036FFEA9}" type="parTrans" cxnId="{829E9144-FEDC-41A7-AD84-ED84892BEB57}">
      <dgm:prSet/>
      <dgm:spPr/>
      <dgm:t>
        <a:bodyPr/>
        <a:lstStyle/>
        <a:p>
          <a:endParaRPr lang="en-US"/>
        </a:p>
      </dgm:t>
    </dgm:pt>
    <dgm:pt modelId="{11A3B513-9158-4BDA-8C28-1232A543EEA7}" type="sibTrans" cxnId="{829E9144-FEDC-41A7-AD84-ED84892BEB57}">
      <dgm:prSet/>
      <dgm:spPr/>
      <dgm:t>
        <a:bodyPr/>
        <a:lstStyle/>
        <a:p>
          <a:endParaRPr lang="en-US"/>
        </a:p>
      </dgm:t>
    </dgm:pt>
    <dgm:pt modelId="{CE717825-49D7-4298-B143-391E59EAA057}">
      <dgm:prSet phldrT="[Text]"/>
      <dgm:spPr/>
      <dgm:t>
        <a:bodyPr/>
        <a:lstStyle/>
        <a:p>
          <a:r>
            <a:rPr lang="ar-EG" dirty="0" smtClean="0"/>
            <a:t>القدرة على الانتباه إلى الأشكال البصرية والمثيرات الأخرى.</a:t>
          </a:r>
          <a:endParaRPr lang="en-US" dirty="0"/>
        </a:p>
      </dgm:t>
    </dgm:pt>
    <dgm:pt modelId="{7293C8E6-E3A7-4A03-BAFF-8500935854B9}" type="parTrans" cxnId="{CD9E4F70-4982-47A2-94A5-68BEA60DED3B}">
      <dgm:prSet/>
      <dgm:spPr/>
      <dgm:t>
        <a:bodyPr/>
        <a:lstStyle/>
        <a:p>
          <a:endParaRPr lang="en-US"/>
        </a:p>
      </dgm:t>
    </dgm:pt>
    <dgm:pt modelId="{46F98944-2537-47B8-A74C-FABC75C659AA}" type="sibTrans" cxnId="{CD9E4F70-4982-47A2-94A5-68BEA60DED3B}">
      <dgm:prSet/>
      <dgm:spPr/>
      <dgm:t>
        <a:bodyPr/>
        <a:lstStyle/>
        <a:p>
          <a:endParaRPr lang="en-US"/>
        </a:p>
      </dgm:t>
    </dgm:pt>
    <dgm:pt modelId="{3D9465BA-1CB9-4BE1-ABF3-C2534BF0C4FB}">
      <dgm:prSet phldrT="[Text]"/>
      <dgm:spPr/>
      <dgm:t>
        <a:bodyPr/>
        <a:lstStyle/>
        <a:p>
          <a:r>
            <a:rPr lang="ar-EG" dirty="0" smtClean="0"/>
            <a:t>القدرة على مطابقة الرموز اللغوية (أشكال الحروف) بأصواتها المنطوقة والمسموعة.</a:t>
          </a:r>
          <a:endParaRPr lang="en-US" dirty="0"/>
        </a:p>
      </dgm:t>
    </dgm:pt>
    <dgm:pt modelId="{F61A2AFA-F46B-4CF3-A7F9-C991FF47745D}" type="sibTrans" cxnId="{B66AB440-1013-41F2-8534-BE4374DA04BA}">
      <dgm:prSet/>
      <dgm:spPr/>
      <dgm:t>
        <a:bodyPr/>
        <a:lstStyle/>
        <a:p>
          <a:endParaRPr lang="en-US"/>
        </a:p>
      </dgm:t>
    </dgm:pt>
    <dgm:pt modelId="{9EF5329D-F355-4190-8F09-4346C3BB4752}" type="parTrans" cxnId="{B66AB440-1013-41F2-8534-BE4374DA04BA}">
      <dgm:prSet/>
      <dgm:spPr/>
      <dgm:t>
        <a:bodyPr/>
        <a:lstStyle/>
        <a:p>
          <a:endParaRPr lang="en-US"/>
        </a:p>
      </dgm:t>
    </dgm:pt>
    <dgm:pt modelId="{AC850C0E-01AF-46AC-9E73-AEAD8898B51C}" type="pres">
      <dgm:prSet presAssocID="{3B42D260-01B0-4404-8F72-A7B385996499}" presName="cycle" presStyleCnt="0">
        <dgm:presLayoutVars>
          <dgm:chMax val="1"/>
          <dgm:dir/>
          <dgm:animLvl val="ctr"/>
          <dgm:resizeHandles val="exact"/>
        </dgm:presLayoutVars>
      </dgm:prSet>
      <dgm:spPr/>
      <dgm:t>
        <a:bodyPr/>
        <a:lstStyle/>
        <a:p>
          <a:endParaRPr lang="en-US"/>
        </a:p>
      </dgm:t>
    </dgm:pt>
    <dgm:pt modelId="{3E4D7819-10DD-4881-B9D2-02C60F576384}" type="pres">
      <dgm:prSet presAssocID="{3D9465BA-1CB9-4BE1-ABF3-C2534BF0C4FB}" presName="centerShape" presStyleLbl="node0" presStyleIdx="0" presStyleCnt="1" custScaleX="118607" custScaleY="132344"/>
      <dgm:spPr/>
      <dgm:t>
        <a:bodyPr/>
        <a:lstStyle/>
        <a:p>
          <a:endParaRPr lang="en-US"/>
        </a:p>
      </dgm:t>
    </dgm:pt>
    <dgm:pt modelId="{8FF8560C-6B25-44B4-9D85-C9C67D907753}" type="pres">
      <dgm:prSet presAssocID="{496170E9-F723-4D3A-8D19-B9BF036FFEA9}" presName="parTrans" presStyleLbl="bgSibTrans2D1" presStyleIdx="0" presStyleCnt="2"/>
      <dgm:spPr/>
      <dgm:t>
        <a:bodyPr/>
        <a:lstStyle/>
        <a:p>
          <a:endParaRPr lang="en-US"/>
        </a:p>
      </dgm:t>
    </dgm:pt>
    <dgm:pt modelId="{6A45F31A-8191-486C-9E9E-D67117163917}" type="pres">
      <dgm:prSet presAssocID="{8F92D956-7A87-42F6-88F3-F87F3BF514FA}" presName="node" presStyleLbl="node1" presStyleIdx="0" presStyleCnt="2" custScaleX="123612" custScaleY="100202" custRadScaleRad="94078" custRadScaleInc="7557">
        <dgm:presLayoutVars>
          <dgm:bulletEnabled val="1"/>
        </dgm:presLayoutVars>
      </dgm:prSet>
      <dgm:spPr/>
      <dgm:t>
        <a:bodyPr/>
        <a:lstStyle/>
        <a:p>
          <a:endParaRPr lang="en-US"/>
        </a:p>
      </dgm:t>
    </dgm:pt>
    <dgm:pt modelId="{7DFD74B6-315A-45E5-A55D-ACD7520AC7B6}" type="pres">
      <dgm:prSet presAssocID="{7293C8E6-E3A7-4A03-BAFF-8500935854B9}" presName="parTrans" presStyleLbl="bgSibTrans2D1" presStyleIdx="1" presStyleCnt="2"/>
      <dgm:spPr/>
      <dgm:t>
        <a:bodyPr/>
        <a:lstStyle/>
        <a:p>
          <a:endParaRPr lang="en-US"/>
        </a:p>
      </dgm:t>
    </dgm:pt>
    <dgm:pt modelId="{3AA6BC74-B601-4832-97EC-BC9B6FA1BB27}" type="pres">
      <dgm:prSet presAssocID="{CE717825-49D7-4298-B143-391E59EAA057}" presName="node" presStyleLbl="node1" presStyleIdx="1" presStyleCnt="2" custScaleX="107365" custRadScaleRad="83413" custRadScaleInc="-11947">
        <dgm:presLayoutVars>
          <dgm:bulletEnabled val="1"/>
        </dgm:presLayoutVars>
      </dgm:prSet>
      <dgm:spPr/>
      <dgm:t>
        <a:bodyPr/>
        <a:lstStyle/>
        <a:p>
          <a:endParaRPr lang="en-US"/>
        </a:p>
      </dgm:t>
    </dgm:pt>
  </dgm:ptLst>
  <dgm:cxnLst>
    <dgm:cxn modelId="{142C884F-CC7E-480B-98BD-8808500E47C2}" type="presOf" srcId="{7293C8E6-E3A7-4A03-BAFF-8500935854B9}" destId="{7DFD74B6-315A-45E5-A55D-ACD7520AC7B6}" srcOrd="0" destOrd="0" presId="urn:microsoft.com/office/officeart/2005/8/layout/radial4"/>
    <dgm:cxn modelId="{B66AB440-1013-41F2-8534-BE4374DA04BA}" srcId="{3B42D260-01B0-4404-8F72-A7B385996499}" destId="{3D9465BA-1CB9-4BE1-ABF3-C2534BF0C4FB}" srcOrd="0" destOrd="0" parTransId="{9EF5329D-F355-4190-8F09-4346C3BB4752}" sibTransId="{F61A2AFA-F46B-4CF3-A7F9-C991FF47745D}"/>
    <dgm:cxn modelId="{8DAB5EDE-C0C6-4755-8E79-9B730A98605E}" type="presOf" srcId="{8F92D956-7A87-42F6-88F3-F87F3BF514FA}" destId="{6A45F31A-8191-486C-9E9E-D67117163917}" srcOrd="0" destOrd="0" presId="urn:microsoft.com/office/officeart/2005/8/layout/radial4"/>
    <dgm:cxn modelId="{829E9144-FEDC-41A7-AD84-ED84892BEB57}" srcId="{3D9465BA-1CB9-4BE1-ABF3-C2534BF0C4FB}" destId="{8F92D956-7A87-42F6-88F3-F87F3BF514FA}" srcOrd="0" destOrd="0" parTransId="{496170E9-F723-4D3A-8D19-B9BF036FFEA9}" sibTransId="{11A3B513-9158-4BDA-8C28-1232A543EEA7}"/>
    <dgm:cxn modelId="{F0D21EAA-3F1B-44DA-9803-348ED0EDEE75}" type="presOf" srcId="{496170E9-F723-4D3A-8D19-B9BF036FFEA9}" destId="{8FF8560C-6B25-44B4-9D85-C9C67D907753}" srcOrd="0" destOrd="0" presId="urn:microsoft.com/office/officeart/2005/8/layout/radial4"/>
    <dgm:cxn modelId="{DBF2FBE5-3DDA-4BD1-8B0D-E39D4358C1FB}" type="presOf" srcId="{3D9465BA-1CB9-4BE1-ABF3-C2534BF0C4FB}" destId="{3E4D7819-10DD-4881-B9D2-02C60F576384}" srcOrd="0" destOrd="0" presId="urn:microsoft.com/office/officeart/2005/8/layout/radial4"/>
    <dgm:cxn modelId="{0139B1CE-46BE-45DA-A89D-D12140028BF8}" type="presOf" srcId="{3B42D260-01B0-4404-8F72-A7B385996499}" destId="{AC850C0E-01AF-46AC-9E73-AEAD8898B51C}" srcOrd="0" destOrd="0" presId="urn:microsoft.com/office/officeart/2005/8/layout/radial4"/>
    <dgm:cxn modelId="{92B85286-FE7B-4AF3-9533-BD17EA6A1BAA}" type="presOf" srcId="{CE717825-49D7-4298-B143-391E59EAA057}" destId="{3AA6BC74-B601-4832-97EC-BC9B6FA1BB27}" srcOrd="0" destOrd="0" presId="urn:microsoft.com/office/officeart/2005/8/layout/radial4"/>
    <dgm:cxn modelId="{CD9E4F70-4982-47A2-94A5-68BEA60DED3B}" srcId="{3D9465BA-1CB9-4BE1-ABF3-C2534BF0C4FB}" destId="{CE717825-49D7-4298-B143-391E59EAA057}" srcOrd="1" destOrd="0" parTransId="{7293C8E6-E3A7-4A03-BAFF-8500935854B9}" sibTransId="{46F98944-2537-47B8-A74C-FABC75C659AA}"/>
    <dgm:cxn modelId="{791F892B-0993-4949-955B-8E58B431F918}" type="presParOf" srcId="{AC850C0E-01AF-46AC-9E73-AEAD8898B51C}" destId="{3E4D7819-10DD-4881-B9D2-02C60F576384}" srcOrd="0" destOrd="0" presId="urn:microsoft.com/office/officeart/2005/8/layout/radial4"/>
    <dgm:cxn modelId="{5DF13483-AA10-4334-8E4D-C03A21928307}" type="presParOf" srcId="{AC850C0E-01AF-46AC-9E73-AEAD8898B51C}" destId="{8FF8560C-6B25-44B4-9D85-C9C67D907753}" srcOrd="1" destOrd="0" presId="urn:microsoft.com/office/officeart/2005/8/layout/radial4"/>
    <dgm:cxn modelId="{6C74AF37-5240-4842-8160-8B77848EC588}" type="presParOf" srcId="{AC850C0E-01AF-46AC-9E73-AEAD8898B51C}" destId="{6A45F31A-8191-486C-9E9E-D67117163917}" srcOrd="2" destOrd="0" presId="urn:microsoft.com/office/officeart/2005/8/layout/radial4"/>
    <dgm:cxn modelId="{4F3B7B30-6344-474C-B860-5C97CEB1A7E5}" type="presParOf" srcId="{AC850C0E-01AF-46AC-9E73-AEAD8898B51C}" destId="{7DFD74B6-315A-45E5-A55D-ACD7520AC7B6}" srcOrd="3" destOrd="0" presId="urn:microsoft.com/office/officeart/2005/8/layout/radial4"/>
    <dgm:cxn modelId="{A70C179F-7FCF-4564-83CE-9912AE76BD31}" type="presParOf" srcId="{AC850C0E-01AF-46AC-9E73-AEAD8898B51C}" destId="{3AA6BC74-B601-4832-97EC-BC9B6FA1BB27}"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1-</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pPr rtl="0"/>
          <a:r>
            <a:rPr lang="ar-SA" dirty="0" smtClean="0"/>
            <a:t>2-</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3-</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CD45BE24-A2BF-462C-A757-8F04482CAB30}">
      <dgm:prSet custT="1"/>
      <dgm:spPr/>
      <dgm:t>
        <a:bodyPr/>
        <a:lstStyle/>
        <a:p>
          <a:pPr algn="r"/>
          <a:r>
            <a:rPr lang="ar-EG" sz="3600" dirty="0" smtClean="0"/>
            <a:t>النمو العقلي البطيئ </a:t>
          </a:r>
          <a:endParaRPr lang="en-US" sz="3600" dirty="0"/>
        </a:p>
      </dgm:t>
    </dgm:pt>
    <dgm:pt modelId="{D99F2A5A-269C-4835-8F90-3B241D517A1C}" type="parTrans" cxnId="{359F579B-6F9D-458D-A2CC-40CD7D85E10C}">
      <dgm:prSet/>
      <dgm:spPr/>
      <dgm:t>
        <a:bodyPr/>
        <a:lstStyle/>
        <a:p>
          <a:endParaRPr lang="en-US"/>
        </a:p>
      </dgm:t>
    </dgm:pt>
    <dgm:pt modelId="{38DDD54C-6CB1-4749-B1F1-21FA66B55107}" type="sibTrans" cxnId="{359F579B-6F9D-458D-A2CC-40CD7D85E10C}">
      <dgm:prSet/>
      <dgm:spPr/>
      <dgm:t>
        <a:bodyPr/>
        <a:lstStyle/>
        <a:p>
          <a:endParaRPr lang="en-US"/>
        </a:p>
      </dgm:t>
    </dgm:pt>
    <dgm:pt modelId="{B58A0E27-A15F-455D-9B12-37920DEA5840}">
      <dgm:prSet custT="1"/>
      <dgm:spPr/>
      <dgm:t>
        <a:bodyPr/>
        <a:lstStyle/>
        <a:p>
          <a:pPr algn="r" rtl="0"/>
          <a:r>
            <a:rPr lang="ar-EG" sz="3200" dirty="0" smtClean="0"/>
            <a:t>النقص في مجال الانتباه</a:t>
          </a:r>
          <a:endParaRPr lang="en-US" sz="3200" dirty="0"/>
        </a:p>
      </dgm:t>
    </dgm:pt>
    <dgm:pt modelId="{566A9631-EF99-40C5-9B4A-0D33ED0737D8}" type="parTrans" cxnId="{17BB5BF2-2309-4B26-BEC0-A4482E762CBC}">
      <dgm:prSet/>
      <dgm:spPr/>
      <dgm:t>
        <a:bodyPr/>
        <a:lstStyle/>
        <a:p>
          <a:endParaRPr lang="en-US"/>
        </a:p>
      </dgm:t>
    </dgm:pt>
    <dgm:pt modelId="{F37E8DBD-37AA-453F-B506-51D633FAB18E}" type="sibTrans" cxnId="{17BB5BF2-2309-4B26-BEC0-A4482E762CBC}">
      <dgm:prSet/>
      <dgm:spPr/>
      <dgm:t>
        <a:bodyPr/>
        <a:lstStyle/>
        <a:p>
          <a:endParaRPr lang="en-US"/>
        </a:p>
      </dgm:t>
    </dgm:pt>
    <dgm:pt modelId="{AA1E6666-3F6D-4EA7-897F-98324864B1FA}">
      <dgm:prSet custT="1"/>
      <dgm:spPr/>
      <dgm:t>
        <a:bodyPr/>
        <a:lstStyle/>
        <a:p>
          <a:pPr algn="r"/>
          <a:r>
            <a:rPr lang="ar-EG" sz="3600" dirty="0" smtClean="0"/>
            <a:t>ضعف التركيز</a:t>
          </a:r>
          <a:endParaRPr lang="en-US" sz="3600" dirty="0"/>
        </a:p>
      </dgm:t>
    </dgm:pt>
    <dgm:pt modelId="{EDB8E24A-D5A5-41D5-A11D-D28AFC59EFFE}" type="parTrans" cxnId="{F87724A8-00E3-411B-B0D2-E801432068A5}">
      <dgm:prSet/>
      <dgm:spPr/>
      <dgm:t>
        <a:bodyPr/>
        <a:lstStyle/>
        <a:p>
          <a:endParaRPr lang="en-US"/>
        </a:p>
      </dgm:t>
    </dgm:pt>
    <dgm:pt modelId="{071C954F-D0F2-422B-B907-ECE066B4C6B3}" type="sibTrans" cxnId="{F87724A8-00E3-411B-B0D2-E801432068A5}">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16146426-7AEC-4CF3-AF46-D863BB77F275}" type="presOf" srcId="{46602953-62F3-44B2-BD70-81C00A8856D5}" destId="{B359A9AC-0AF6-4D84-B778-9E7AD11EC311}" srcOrd="0" destOrd="0" presId="urn:microsoft.com/office/officeart/2005/8/layout/chevron2"/>
    <dgm:cxn modelId="{17FF6F4B-9841-46BD-A872-F65D4C8DCF16}" type="presOf" srcId="{B58A0E27-A15F-455D-9B12-37920DEA5840}" destId="{E09E9DDC-4A98-45A7-9A1F-1AB27B299DFE}" srcOrd="0" destOrd="0" presId="urn:microsoft.com/office/officeart/2005/8/layout/chevron2"/>
    <dgm:cxn modelId="{F87724A8-00E3-411B-B0D2-E801432068A5}" srcId="{AA5DE2EA-A590-4951-A845-7B1C886F79C2}" destId="{AA1E6666-3F6D-4EA7-897F-98324864B1FA}" srcOrd="0" destOrd="0" parTransId="{EDB8E24A-D5A5-41D5-A11D-D28AFC59EFFE}" sibTransId="{071C954F-D0F2-422B-B907-ECE066B4C6B3}"/>
    <dgm:cxn modelId="{E5E2B35C-5327-4CD0-941A-650DBC85028D}" srcId="{46602953-62F3-44B2-BD70-81C00A8856D5}" destId="{C672DC27-0410-40F5-87CA-3ABB8F1A859D}" srcOrd="0" destOrd="0" parTransId="{5F0F7AC1-7654-4CE5-A8F5-EEB1CD92C764}" sibTransId="{7ED728E5-C897-4591-A0DE-4512D76C64FC}"/>
    <dgm:cxn modelId="{5724219E-6C6F-4ACF-928B-A057A3A87AB8}" type="presOf" srcId="{AA5DE2EA-A590-4951-A845-7B1C886F79C2}" destId="{E6CEE26F-FD4D-4B22-8331-9953F0B5E428}" srcOrd="0" destOrd="0" presId="urn:microsoft.com/office/officeart/2005/8/layout/chevron2"/>
    <dgm:cxn modelId="{91CBC9A2-E807-4E4E-87AB-987CDF668EBA}" type="presOf" srcId="{C672DC27-0410-40F5-87CA-3ABB8F1A859D}" destId="{D99931C9-8870-40E1-B61E-6384283259FD}" srcOrd="0" destOrd="0" presId="urn:microsoft.com/office/officeart/2005/8/layout/chevron2"/>
    <dgm:cxn modelId="{359F579B-6F9D-458D-A2CC-40CD7D85E10C}" srcId="{C672DC27-0410-40F5-87CA-3ABB8F1A859D}" destId="{CD45BE24-A2BF-462C-A757-8F04482CAB30}" srcOrd="0" destOrd="0" parTransId="{D99F2A5A-269C-4835-8F90-3B241D517A1C}" sibTransId="{38DDD54C-6CB1-4749-B1F1-21FA66B55107}"/>
    <dgm:cxn modelId="{17BB5BF2-2309-4B26-BEC0-A4482E762CBC}" srcId="{B7E3BA3E-D10A-46DA-92CA-B8AA459C93BA}" destId="{B58A0E27-A15F-455D-9B12-37920DEA5840}" srcOrd="0" destOrd="0" parTransId="{566A9631-EF99-40C5-9B4A-0D33ED0737D8}" sibTransId="{F37E8DBD-37AA-453F-B506-51D633FAB18E}"/>
    <dgm:cxn modelId="{03EEECAF-EAD4-406C-BC83-8971BC279857}" srcId="{46602953-62F3-44B2-BD70-81C00A8856D5}" destId="{AA5DE2EA-A590-4951-A845-7B1C886F79C2}" srcOrd="2" destOrd="0" parTransId="{AB285E1B-B4F6-45BB-9602-BC19C34A1C8C}" sibTransId="{BC15A5D7-0AA6-4513-AF9E-A62C5ED53FDD}"/>
    <dgm:cxn modelId="{8593A6ED-54F1-4908-9ED6-20E87FEDD898}" type="presOf" srcId="{B7E3BA3E-D10A-46DA-92CA-B8AA459C93BA}" destId="{F728B5B9-DB4B-4FA3-AB23-9B91B407832F}"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948EC30D-B5F9-4453-ACA6-E5983F02884C}" type="presOf" srcId="{CD45BE24-A2BF-462C-A757-8F04482CAB30}" destId="{203F7C16-D8AF-4BD5-9840-66293E9630EE}" srcOrd="0" destOrd="0" presId="urn:microsoft.com/office/officeart/2005/8/layout/chevron2"/>
    <dgm:cxn modelId="{6196035C-D71E-4545-AA37-EEE62876F32F}" type="presOf" srcId="{AA1E6666-3F6D-4EA7-897F-98324864B1FA}" destId="{60852740-2F4E-4BA0-8ED1-5026DBE27B21}" srcOrd="0" destOrd="0" presId="urn:microsoft.com/office/officeart/2005/8/layout/chevron2"/>
    <dgm:cxn modelId="{C6801440-AD14-4F9A-86D3-9D1E1DC30E33}" type="presParOf" srcId="{B359A9AC-0AF6-4D84-B778-9E7AD11EC311}" destId="{9E0E9324-0201-4980-9F7B-4996073F8F21}" srcOrd="0" destOrd="0" presId="urn:microsoft.com/office/officeart/2005/8/layout/chevron2"/>
    <dgm:cxn modelId="{D9ABA2A2-1F42-4E60-AF77-7AEE58729869}" type="presParOf" srcId="{9E0E9324-0201-4980-9F7B-4996073F8F21}" destId="{D99931C9-8870-40E1-B61E-6384283259FD}" srcOrd="0" destOrd="0" presId="urn:microsoft.com/office/officeart/2005/8/layout/chevron2"/>
    <dgm:cxn modelId="{92F16D5F-B36C-4535-A94D-E44F067CBC99}" type="presParOf" srcId="{9E0E9324-0201-4980-9F7B-4996073F8F21}" destId="{203F7C16-D8AF-4BD5-9840-66293E9630EE}" srcOrd="1" destOrd="0" presId="urn:microsoft.com/office/officeart/2005/8/layout/chevron2"/>
    <dgm:cxn modelId="{A9BCAE77-7E62-4213-962F-DE89FF1485C4}" type="presParOf" srcId="{B359A9AC-0AF6-4D84-B778-9E7AD11EC311}" destId="{3E08AAE3-9D05-4C6C-9DE6-0B14F53C8721}" srcOrd="1" destOrd="0" presId="urn:microsoft.com/office/officeart/2005/8/layout/chevron2"/>
    <dgm:cxn modelId="{A3F4F992-9693-421A-9AFB-6AB917023451}" type="presParOf" srcId="{B359A9AC-0AF6-4D84-B778-9E7AD11EC311}" destId="{31F71F9B-C9C6-4EE2-A6FC-76863B7F5A6F}" srcOrd="2" destOrd="0" presId="urn:microsoft.com/office/officeart/2005/8/layout/chevron2"/>
    <dgm:cxn modelId="{2AAEB561-49F6-47BA-941E-82898863C083}" type="presParOf" srcId="{31F71F9B-C9C6-4EE2-A6FC-76863B7F5A6F}" destId="{F728B5B9-DB4B-4FA3-AB23-9B91B407832F}" srcOrd="0" destOrd="0" presId="urn:microsoft.com/office/officeart/2005/8/layout/chevron2"/>
    <dgm:cxn modelId="{6631B58A-1CE4-42C0-B2A0-79CAEC64F4EC}" type="presParOf" srcId="{31F71F9B-C9C6-4EE2-A6FC-76863B7F5A6F}" destId="{E09E9DDC-4A98-45A7-9A1F-1AB27B299DFE}" srcOrd="1" destOrd="0" presId="urn:microsoft.com/office/officeart/2005/8/layout/chevron2"/>
    <dgm:cxn modelId="{0E099987-6B04-4D1F-8B51-7B90008597A2}" type="presParOf" srcId="{B359A9AC-0AF6-4D84-B778-9E7AD11EC311}" destId="{E78A220E-935C-4E97-A16B-48327133BE0F}" srcOrd="3" destOrd="0" presId="urn:microsoft.com/office/officeart/2005/8/layout/chevron2"/>
    <dgm:cxn modelId="{16F6EFB6-C902-4FEF-B0C0-3DC9DF9481E3}" type="presParOf" srcId="{B359A9AC-0AF6-4D84-B778-9E7AD11EC311}" destId="{FFA117F6-306C-489C-B7DC-025D9BF801AC}" srcOrd="4" destOrd="0" presId="urn:microsoft.com/office/officeart/2005/8/layout/chevron2"/>
    <dgm:cxn modelId="{36A5F52C-F0D0-4744-B125-52784A39741E}" type="presParOf" srcId="{FFA117F6-306C-489C-B7DC-025D9BF801AC}" destId="{E6CEE26F-FD4D-4B22-8331-9953F0B5E428}" srcOrd="0" destOrd="0" presId="urn:microsoft.com/office/officeart/2005/8/layout/chevron2"/>
    <dgm:cxn modelId="{D8DA8EED-9700-429E-9D02-C483B93DDAA9}"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r" rtl="1"/>
          <a:r>
            <a:rPr lang="ar-EG" sz="3200" b="1" dirty="0" smtClean="0"/>
            <a:t>2- تعرف الحروف وأوزانها الصوتية.</a:t>
          </a:r>
          <a:endParaRPr lang="ar-EG" sz="32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EG" sz="3200" b="1" dirty="0" smtClean="0"/>
            <a:t>3- تركيب الأصوات من الحروف المتعلمة.</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EG" sz="3600" b="1" dirty="0" smtClean="0"/>
            <a:t>1- التحليل البصري.</a:t>
          </a:r>
          <a:endParaRPr lang="ar-EG" sz="36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72952" custLinFactNeighborX="31451" custLinFactNeighborY="-99926">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040489" custScaleY="76560" custLinFactY="-911" custLinFactNeighborX="7642" custLinFactNeighborY="-100000">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99712">
        <dgm:presLayoutVars>
          <dgm:bulletEnabled val="1"/>
        </dgm:presLayoutVars>
      </dgm:prSet>
      <dgm:spPr/>
      <dgm:t>
        <a:bodyPr/>
        <a:lstStyle/>
        <a:p>
          <a:pPr rtl="1"/>
          <a:endParaRPr lang="ar-EG"/>
        </a:p>
      </dgm:t>
    </dgm:pt>
  </dgm:ptLst>
  <dgm:cxnLst>
    <dgm:cxn modelId="{9CA14808-2D67-4C8B-A85A-F20FE4BE4508}" type="presOf" srcId="{9D7400C6-60D5-4047-B446-17E026AF066C}" destId="{662C6539-9166-4380-8E82-3DA85E63DEBC}" srcOrd="0" destOrd="0" presId="urn:diagrams.loki3.com/VaryingWidthList+Icon"/>
    <dgm:cxn modelId="{008BCA7C-A953-468D-BA54-E9D301EB8D79}" type="presOf" srcId="{04A39526-5474-42AD-86CA-81CF1474A841}" destId="{BAF9EBCC-E1D7-4E9A-8859-C86358EA7DF4}"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593089F7-6DA1-41A8-B8C9-F06137F5D311}" type="presOf" srcId="{B65C625B-7F11-4FDB-8482-0C9E21760E9A}" destId="{98AC02E5-A386-4011-BBA9-600005AC2EC1}"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2CA147E5-F622-4E21-97AA-C6075CA38761}" type="presOf" srcId="{5B34E382-102A-43EA-B65D-C858B34D4352}" destId="{B1A48C0A-98BA-43F2-9369-21E805351947}"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55AA42EB-E63F-4ADC-BC51-F07E5766D73E}" type="presParOf" srcId="{98AC02E5-A386-4011-BBA9-600005AC2EC1}" destId="{BAF9EBCC-E1D7-4E9A-8859-C86358EA7DF4}" srcOrd="0" destOrd="0" presId="urn:diagrams.loki3.com/VaryingWidthList+Icon"/>
    <dgm:cxn modelId="{7E490A9A-BB41-4E4B-997D-46DD11ED0B74}" type="presParOf" srcId="{98AC02E5-A386-4011-BBA9-600005AC2EC1}" destId="{983FE966-AF38-407A-A25F-5037FE4BFD23}" srcOrd="1" destOrd="0" presId="urn:diagrams.loki3.com/VaryingWidthList+Icon"/>
    <dgm:cxn modelId="{E4927796-03E6-42A8-928D-198C464A4C87}" type="presParOf" srcId="{98AC02E5-A386-4011-BBA9-600005AC2EC1}" destId="{662C6539-9166-4380-8E82-3DA85E63DEBC}" srcOrd="2" destOrd="0" presId="urn:diagrams.loki3.com/VaryingWidthList+Icon"/>
    <dgm:cxn modelId="{28725C90-969B-4934-BDCC-155A6213FE2F}" type="presParOf" srcId="{98AC02E5-A386-4011-BBA9-600005AC2EC1}" destId="{1FBC6310-FD43-4D79-BF12-0570C4E36612}" srcOrd="3" destOrd="0" presId="urn:diagrams.loki3.com/VaryingWidthList+Icon"/>
    <dgm:cxn modelId="{3F11B227-1654-432E-AD54-40D3251E3F8D}"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99FB01-FFB0-4041-9FD0-9BB41243E4A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EFBFCD66-417F-4555-B5A5-8BDCEB461998}">
      <dgm:prSet phldrT="[Text]"/>
      <dgm:spPr>
        <a:solidFill>
          <a:srgbClr val="C00000"/>
        </a:solidFill>
      </dgm:spPr>
      <dgm:t>
        <a:bodyPr/>
        <a:lstStyle/>
        <a:p>
          <a:r>
            <a:rPr lang="ar-SA" dirty="0" smtClean="0"/>
            <a:t>ترتيب جمل لقصة مصورة</a:t>
          </a:r>
          <a:endParaRPr lang="en-US" dirty="0"/>
        </a:p>
      </dgm:t>
    </dgm:pt>
    <dgm:pt modelId="{173483C9-4397-4311-92A1-F87B85272A74}" type="parTrans" cxnId="{CF749313-B875-41FD-976E-86C6E75CC539}">
      <dgm:prSet/>
      <dgm:spPr/>
      <dgm:t>
        <a:bodyPr/>
        <a:lstStyle/>
        <a:p>
          <a:endParaRPr lang="en-US"/>
        </a:p>
      </dgm:t>
    </dgm:pt>
    <dgm:pt modelId="{B7D4148F-E39B-4859-8B28-932D68F4BEF5}" type="sibTrans" cxnId="{CF749313-B875-41FD-976E-86C6E75CC539}">
      <dgm:prSet/>
      <dgm:spPr/>
      <dgm:t>
        <a:bodyPr/>
        <a:lstStyle/>
        <a:p>
          <a:endParaRPr lang="en-US"/>
        </a:p>
      </dgm:t>
    </dgm:pt>
    <dgm:pt modelId="{38A602A6-D946-4A6D-8C20-B9398554E477}">
      <dgm:prSet phldrT="[Text]"/>
      <dgm:spPr>
        <a:solidFill>
          <a:srgbClr val="C00000"/>
        </a:solidFill>
      </dgm:spPr>
      <dgm:t>
        <a:bodyPr/>
        <a:lstStyle/>
        <a:p>
          <a:r>
            <a:rPr lang="ar-SA" dirty="0" smtClean="0"/>
            <a:t>تكميل جمل</a:t>
          </a:r>
          <a:endParaRPr lang="en-US" dirty="0"/>
        </a:p>
      </dgm:t>
    </dgm:pt>
    <dgm:pt modelId="{78BFAB64-3544-45D8-AFD6-FD15A9F2BF6F}" type="parTrans" cxnId="{619942C2-15BA-4753-BE27-74D66793C9B8}">
      <dgm:prSet/>
      <dgm:spPr/>
      <dgm:t>
        <a:bodyPr/>
        <a:lstStyle/>
        <a:p>
          <a:endParaRPr lang="en-US"/>
        </a:p>
      </dgm:t>
    </dgm:pt>
    <dgm:pt modelId="{4E724B87-A748-4205-B675-B47C632414DF}" type="sibTrans" cxnId="{619942C2-15BA-4753-BE27-74D66793C9B8}">
      <dgm:prSet/>
      <dgm:spPr/>
      <dgm:t>
        <a:bodyPr/>
        <a:lstStyle/>
        <a:p>
          <a:endParaRPr lang="en-US"/>
        </a:p>
      </dgm:t>
    </dgm:pt>
    <dgm:pt modelId="{92B0D795-4C9D-43E1-BFE0-38E7241B4D0D}">
      <dgm:prSet phldrT="[Text]"/>
      <dgm:spPr>
        <a:solidFill>
          <a:srgbClr val="C00000"/>
        </a:solidFill>
      </dgm:spPr>
      <dgm:t>
        <a:bodyPr/>
        <a:lstStyle/>
        <a:p>
          <a:r>
            <a:rPr lang="ar-SA" dirty="0" smtClean="0"/>
            <a:t>تكوين جمل من أجزاء جمل</a:t>
          </a:r>
          <a:endParaRPr lang="en-US" dirty="0"/>
        </a:p>
      </dgm:t>
    </dgm:pt>
    <dgm:pt modelId="{BF8702A0-CCBA-4E46-B955-A4BECDF1D91A}" type="parTrans" cxnId="{C3509E16-DB5A-4F0D-8965-6CA6D044B224}">
      <dgm:prSet/>
      <dgm:spPr/>
      <dgm:t>
        <a:bodyPr/>
        <a:lstStyle/>
        <a:p>
          <a:endParaRPr lang="en-US"/>
        </a:p>
      </dgm:t>
    </dgm:pt>
    <dgm:pt modelId="{7F6AE1A9-4AB4-4151-BA4C-721A97E90957}" type="sibTrans" cxnId="{C3509E16-DB5A-4F0D-8965-6CA6D044B224}">
      <dgm:prSet/>
      <dgm:spPr/>
      <dgm:t>
        <a:bodyPr/>
        <a:lstStyle/>
        <a:p>
          <a:endParaRPr lang="en-US"/>
        </a:p>
      </dgm:t>
    </dgm:pt>
    <dgm:pt modelId="{6CFC67A3-93FF-4B10-AE8E-3B81101C9819}">
      <dgm:prSet phldrT="[Text]"/>
      <dgm:spPr>
        <a:solidFill>
          <a:srgbClr val="C00000"/>
        </a:solidFill>
      </dgm:spPr>
      <dgm:t>
        <a:bodyPr/>
        <a:lstStyle/>
        <a:p>
          <a:r>
            <a:rPr lang="ar-SA" dirty="0" smtClean="0"/>
            <a:t>تكوين جمل من كلمات في ضوء مثال</a:t>
          </a:r>
          <a:endParaRPr lang="en-US" dirty="0"/>
        </a:p>
      </dgm:t>
    </dgm:pt>
    <dgm:pt modelId="{5EB58F7A-714F-466E-AD72-A508DF7B2D06}" type="parTrans" cxnId="{115F2332-4D11-4956-A63F-621A47670F36}">
      <dgm:prSet/>
      <dgm:spPr/>
      <dgm:t>
        <a:bodyPr/>
        <a:lstStyle/>
        <a:p>
          <a:endParaRPr lang="en-US"/>
        </a:p>
      </dgm:t>
    </dgm:pt>
    <dgm:pt modelId="{A6929F79-AF3E-4A0A-83F7-4A07FFAAAA42}" type="sibTrans" cxnId="{115F2332-4D11-4956-A63F-621A47670F36}">
      <dgm:prSet/>
      <dgm:spPr/>
      <dgm:t>
        <a:bodyPr/>
        <a:lstStyle/>
        <a:p>
          <a:endParaRPr lang="en-US"/>
        </a:p>
      </dgm:t>
    </dgm:pt>
    <dgm:pt modelId="{9B588318-EEF6-4FDE-BC1C-BE0EF2058C3D}" type="pres">
      <dgm:prSet presAssocID="{2F99FB01-FFB0-4041-9FD0-9BB41243E4AD}" presName="Name0" presStyleCnt="0">
        <dgm:presLayoutVars>
          <dgm:dir/>
          <dgm:resizeHandles val="exact"/>
        </dgm:presLayoutVars>
      </dgm:prSet>
      <dgm:spPr/>
      <dgm:t>
        <a:bodyPr/>
        <a:lstStyle/>
        <a:p>
          <a:endParaRPr lang="en-US"/>
        </a:p>
      </dgm:t>
    </dgm:pt>
    <dgm:pt modelId="{298AA311-9C0E-4CA7-B0C8-A16447A4D50A}" type="pres">
      <dgm:prSet presAssocID="{EFBFCD66-417F-4555-B5A5-8BDCEB461998}" presName="node" presStyleLbl="node1" presStyleIdx="0" presStyleCnt="4" custScaleX="42714">
        <dgm:presLayoutVars>
          <dgm:bulletEnabled val="1"/>
        </dgm:presLayoutVars>
      </dgm:prSet>
      <dgm:spPr/>
      <dgm:t>
        <a:bodyPr/>
        <a:lstStyle/>
        <a:p>
          <a:endParaRPr lang="en-US"/>
        </a:p>
      </dgm:t>
    </dgm:pt>
    <dgm:pt modelId="{739E8EE0-94BD-43D3-A195-99C92FD91465}" type="pres">
      <dgm:prSet presAssocID="{B7D4148F-E39B-4859-8B28-932D68F4BEF5}" presName="sibTrans" presStyleCnt="0"/>
      <dgm:spPr/>
    </dgm:pt>
    <dgm:pt modelId="{9E5CEB91-4330-4663-A767-42B3D0C27A8E}" type="pres">
      <dgm:prSet presAssocID="{38A602A6-D946-4A6D-8C20-B9398554E477}" presName="node" presStyleLbl="node1" presStyleIdx="1" presStyleCnt="4" custScaleX="42095">
        <dgm:presLayoutVars>
          <dgm:bulletEnabled val="1"/>
        </dgm:presLayoutVars>
      </dgm:prSet>
      <dgm:spPr/>
      <dgm:t>
        <a:bodyPr/>
        <a:lstStyle/>
        <a:p>
          <a:endParaRPr lang="en-US"/>
        </a:p>
      </dgm:t>
    </dgm:pt>
    <dgm:pt modelId="{66A58F8F-B177-4D04-A416-7CD321ABA752}" type="pres">
      <dgm:prSet presAssocID="{4E724B87-A748-4205-B675-B47C632414DF}" presName="sibTrans" presStyleCnt="0"/>
      <dgm:spPr/>
    </dgm:pt>
    <dgm:pt modelId="{162135A4-44E3-4CDF-8D5F-60404C6E5D79}" type="pres">
      <dgm:prSet presAssocID="{92B0D795-4C9D-43E1-BFE0-38E7241B4D0D}" presName="node" presStyleLbl="node1" presStyleIdx="2" presStyleCnt="4" custScaleX="37161">
        <dgm:presLayoutVars>
          <dgm:bulletEnabled val="1"/>
        </dgm:presLayoutVars>
      </dgm:prSet>
      <dgm:spPr/>
      <dgm:t>
        <a:bodyPr/>
        <a:lstStyle/>
        <a:p>
          <a:endParaRPr lang="en-US"/>
        </a:p>
      </dgm:t>
    </dgm:pt>
    <dgm:pt modelId="{E4D2B799-3574-43DA-939D-465090A55F38}" type="pres">
      <dgm:prSet presAssocID="{7F6AE1A9-4AB4-4151-BA4C-721A97E90957}" presName="sibTrans" presStyleCnt="0"/>
      <dgm:spPr/>
    </dgm:pt>
    <dgm:pt modelId="{61F3C506-8713-40BE-84BF-52A978FCE506}" type="pres">
      <dgm:prSet presAssocID="{6CFC67A3-93FF-4B10-AE8E-3B81101C9819}" presName="node" presStyleLbl="node1" presStyleIdx="3" presStyleCnt="4" custScaleX="54189">
        <dgm:presLayoutVars>
          <dgm:bulletEnabled val="1"/>
        </dgm:presLayoutVars>
      </dgm:prSet>
      <dgm:spPr/>
      <dgm:t>
        <a:bodyPr/>
        <a:lstStyle/>
        <a:p>
          <a:endParaRPr lang="en-US"/>
        </a:p>
      </dgm:t>
    </dgm:pt>
  </dgm:ptLst>
  <dgm:cxnLst>
    <dgm:cxn modelId="{CF749313-B875-41FD-976E-86C6E75CC539}" srcId="{2F99FB01-FFB0-4041-9FD0-9BB41243E4AD}" destId="{EFBFCD66-417F-4555-B5A5-8BDCEB461998}" srcOrd="0" destOrd="0" parTransId="{173483C9-4397-4311-92A1-F87B85272A74}" sibTransId="{B7D4148F-E39B-4859-8B28-932D68F4BEF5}"/>
    <dgm:cxn modelId="{619942C2-15BA-4753-BE27-74D66793C9B8}" srcId="{2F99FB01-FFB0-4041-9FD0-9BB41243E4AD}" destId="{38A602A6-D946-4A6D-8C20-B9398554E477}" srcOrd="1" destOrd="0" parTransId="{78BFAB64-3544-45D8-AFD6-FD15A9F2BF6F}" sibTransId="{4E724B87-A748-4205-B675-B47C632414DF}"/>
    <dgm:cxn modelId="{B87DC115-3160-44A7-8189-DE2735E27F97}" type="presOf" srcId="{92B0D795-4C9D-43E1-BFE0-38E7241B4D0D}" destId="{162135A4-44E3-4CDF-8D5F-60404C6E5D79}" srcOrd="0" destOrd="0" presId="urn:microsoft.com/office/officeart/2005/8/layout/hList6"/>
    <dgm:cxn modelId="{CE9B445E-3180-4945-A388-A19988CABAE0}" type="presOf" srcId="{EFBFCD66-417F-4555-B5A5-8BDCEB461998}" destId="{298AA311-9C0E-4CA7-B0C8-A16447A4D50A}" srcOrd="0" destOrd="0" presId="urn:microsoft.com/office/officeart/2005/8/layout/hList6"/>
    <dgm:cxn modelId="{115F2332-4D11-4956-A63F-621A47670F36}" srcId="{2F99FB01-FFB0-4041-9FD0-9BB41243E4AD}" destId="{6CFC67A3-93FF-4B10-AE8E-3B81101C9819}" srcOrd="3" destOrd="0" parTransId="{5EB58F7A-714F-466E-AD72-A508DF7B2D06}" sibTransId="{A6929F79-AF3E-4A0A-83F7-4A07FFAAAA42}"/>
    <dgm:cxn modelId="{1BC8A4E2-D495-4DC7-A0A9-89BF5CBE9979}" type="presOf" srcId="{6CFC67A3-93FF-4B10-AE8E-3B81101C9819}" destId="{61F3C506-8713-40BE-84BF-52A978FCE506}" srcOrd="0" destOrd="0" presId="urn:microsoft.com/office/officeart/2005/8/layout/hList6"/>
    <dgm:cxn modelId="{957AAEDD-0D55-4314-80A9-6000732E61E9}" type="presOf" srcId="{2F99FB01-FFB0-4041-9FD0-9BB41243E4AD}" destId="{9B588318-EEF6-4FDE-BC1C-BE0EF2058C3D}" srcOrd="0" destOrd="0" presId="urn:microsoft.com/office/officeart/2005/8/layout/hList6"/>
    <dgm:cxn modelId="{8C5C75CF-A99B-4169-BB45-715DE8A30E73}" type="presOf" srcId="{38A602A6-D946-4A6D-8C20-B9398554E477}" destId="{9E5CEB91-4330-4663-A767-42B3D0C27A8E}" srcOrd="0" destOrd="0" presId="urn:microsoft.com/office/officeart/2005/8/layout/hList6"/>
    <dgm:cxn modelId="{C3509E16-DB5A-4F0D-8965-6CA6D044B224}" srcId="{2F99FB01-FFB0-4041-9FD0-9BB41243E4AD}" destId="{92B0D795-4C9D-43E1-BFE0-38E7241B4D0D}" srcOrd="2" destOrd="0" parTransId="{BF8702A0-CCBA-4E46-B955-A4BECDF1D91A}" sibTransId="{7F6AE1A9-4AB4-4151-BA4C-721A97E90957}"/>
    <dgm:cxn modelId="{90C8AAFE-55B4-4459-8727-C1F9A711C807}" type="presParOf" srcId="{9B588318-EEF6-4FDE-BC1C-BE0EF2058C3D}" destId="{298AA311-9C0E-4CA7-B0C8-A16447A4D50A}" srcOrd="0" destOrd="0" presId="urn:microsoft.com/office/officeart/2005/8/layout/hList6"/>
    <dgm:cxn modelId="{81232C85-DAA1-4F5A-B402-14BA6E80AA74}" type="presParOf" srcId="{9B588318-EEF6-4FDE-BC1C-BE0EF2058C3D}" destId="{739E8EE0-94BD-43D3-A195-99C92FD91465}" srcOrd="1" destOrd="0" presId="urn:microsoft.com/office/officeart/2005/8/layout/hList6"/>
    <dgm:cxn modelId="{EB5E6501-B536-4E8D-8883-5F2285D8A1BC}" type="presParOf" srcId="{9B588318-EEF6-4FDE-BC1C-BE0EF2058C3D}" destId="{9E5CEB91-4330-4663-A767-42B3D0C27A8E}" srcOrd="2" destOrd="0" presId="urn:microsoft.com/office/officeart/2005/8/layout/hList6"/>
    <dgm:cxn modelId="{97FF8DAA-8B33-4296-8E1E-763C4CD12E39}" type="presParOf" srcId="{9B588318-EEF6-4FDE-BC1C-BE0EF2058C3D}" destId="{66A58F8F-B177-4D04-A416-7CD321ABA752}" srcOrd="3" destOrd="0" presId="urn:microsoft.com/office/officeart/2005/8/layout/hList6"/>
    <dgm:cxn modelId="{5D100685-46F0-4494-9802-9F060359D1E8}" type="presParOf" srcId="{9B588318-EEF6-4FDE-BC1C-BE0EF2058C3D}" destId="{162135A4-44E3-4CDF-8D5F-60404C6E5D79}" srcOrd="4" destOrd="0" presId="urn:microsoft.com/office/officeart/2005/8/layout/hList6"/>
    <dgm:cxn modelId="{4A822026-7248-4C63-B9FC-23CD6D59ADF4}" type="presParOf" srcId="{9B588318-EEF6-4FDE-BC1C-BE0EF2058C3D}" destId="{E4D2B799-3574-43DA-939D-465090A55F38}" srcOrd="5" destOrd="0" presId="urn:microsoft.com/office/officeart/2005/8/layout/hList6"/>
    <dgm:cxn modelId="{8984F324-1F4D-46A1-8546-1AB6A7FDCD19}" type="presParOf" srcId="{9B588318-EEF6-4FDE-BC1C-BE0EF2058C3D}" destId="{61F3C506-8713-40BE-84BF-52A978FCE50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من المداخل التي أثبتت فعاليتها في تعليم القراءة للمعاقين عقلياً مدخل القصص المصورة.</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تسهم القصص المصورة في تنمية قدرة المعاق عقلياً في التعامل مع الرموز كبديل للواقع، تمهيداً للتعامل مع الحروف والكلمات</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1"/>
      <dgm:spPr/>
    </dgm:pt>
    <dgm:pt modelId="{4AD4E6ED-16F7-448F-B926-F419116232CB}" type="pres">
      <dgm:prSet presAssocID="{D2984A47-8A37-49BA-ABEC-58654411E0C2}" presName="ParentText" presStyleLbl="node1" presStyleIdx="0" presStyleCnt="2" custScaleX="356705" custScaleY="195564"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1">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E1C3D00C-2457-498C-BACD-85C828F812B5}" type="pres">
      <dgm:prSet presAssocID="{00841727-614D-46F1-964F-0D305897FC90}" presName="ParentText" presStyleLbl="node1" presStyleIdx="1" presStyleCnt="2" custScaleX="418094" custScaleY="222832">
        <dgm:presLayoutVars>
          <dgm:chMax val="1"/>
          <dgm:chPref val="1"/>
          <dgm:bulletEnabled val="1"/>
        </dgm:presLayoutVars>
      </dgm:prSet>
      <dgm:spPr/>
      <dgm:t>
        <a:bodyPr/>
        <a:lstStyle/>
        <a:p>
          <a:endParaRPr lang="en-US"/>
        </a:p>
      </dgm:t>
    </dgm:pt>
  </dgm:ptLst>
  <dgm:cxnLst>
    <dgm:cxn modelId="{B9A6424B-A235-47A7-AABC-1F63B9F9B25A}" type="presOf" srcId="{D2984A47-8A37-49BA-ABEC-58654411E0C2}" destId="{4AD4E6ED-16F7-448F-B926-F419116232CB}" srcOrd="0" destOrd="0" presId="urn:microsoft.com/office/officeart/2005/8/layout/StepDownProcess"/>
    <dgm:cxn modelId="{A7CE41E7-EEA7-44B8-B7D5-EE7D4905EFCD}" srcId="{2CFCC09F-B518-4DEA-B5AE-387E0D7F844D}" destId="{D2984A47-8A37-49BA-ABEC-58654411E0C2}" srcOrd="0" destOrd="0" parTransId="{47C548B0-7B07-4CFA-B82F-A49B8E1D0B0A}" sibTransId="{897ECB6A-763E-45E6-B1F3-89C395C361DA}"/>
    <dgm:cxn modelId="{594E0219-BF9B-4201-B831-C59475FCFE50}" type="presOf" srcId="{2CFCC09F-B518-4DEA-B5AE-387E0D7F844D}" destId="{89BD7F90-B601-469D-98EE-4DC3B46DEC5D}" srcOrd="0" destOrd="0" presId="urn:microsoft.com/office/officeart/2005/8/layout/StepDownProcess"/>
    <dgm:cxn modelId="{D9A35069-0B3F-4AA0-AFEB-061119EB362E}" type="presOf" srcId="{00841727-614D-46F1-964F-0D305897FC90}" destId="{E1C3D00C-2457-498C-BACD-85C828F812B5}" srcOrd="0" destOrd="0" presId="urn:microsoft.com/office/officeart/2005/8/layout/StepDownProcess"/>
    <dgm:cxn modelId="{41F0AEFD-E37F-4202-91A3-F73915F371A5}" srcId="{2CFCC09F-B518-4DEA-B5AE-387E0D7F844D}" destId="{00841727-614D-46F1-964F-0D305897FC90}" srcOrd="1" destOrd="0" parTransId="{DB792135-BBCF-4D9B-8780-6296D0A2299E}" sibTransId="{475A47BB-B2A5-4897-BE3D-94FEE25BA460}"/>
    <dgm:cxn modelId="{4A718080-2B82-4023-A984-E9B83025AAC6}" type="presParOf" srcId="{89BD7F90-B601-469D-98EE-4DC3B46DEC5D}" destId="{D41CF486-D675-4A04-81F3-E18F9AF93B93}" srcOrd="0" destOrd="0" presId="urn:microsoft.com/office/officeart/2005/8/layout/StepDownProcess"/>
    <dgm:cxn modelId="{A9585510-F41A-447D-BCC4-BD01A0C8464B}" type="presParOf" srcId="{D41CF486-D675-4A04-81F3-E18F9AF93B93}" destId="{FE5F3797-3F87-4C81-AA8F-026201D4C838}" srcOrd="0" destOrd="0" presId="urn:microsoft.com/office/officeart/2005/8/layout/StepDownProcess"/>
    <dgm:cxn modelId="{42863FC5-6EB5-4F5A-8BF9-1193F91ABD75}" type="presParOf" srcId="{D41CF486-D675-4A04-81F3-E18F9AF93B93}" destId="{4AD4E6ED-16F7-448F-B926-F419116232CB}" srcOrd="1" destOrd="0" presId="urn:microsoft.com/office/officeart/2005/8/layout/StepDownProcess"/>
    <dgm:cxn modelId="{A7D963F1-BFB1-4847-916F-01870BBB1697}" type="presParOf" srcId="{D41CF486-D675-4A04-81F3-E18F9AF93B93}" destId="{D7821C91-576A-4351-88EE-D54C7D7F4F53}" srcOrd="2" destOrd="0" presId="urn:microsoft.com/office/officeart/2005/8/layout/StepDownProcess"/>
    <dgm:cxn modelId="{D445058B-1854-49A6-A617-1CB68C0B3146}" type="presParOf" srcId="{89BD7F90-B601-469D-98EE-4DC3B46DEC5D}" destId="{30ACB2B6-E009-4CBE-9A60-5070E12743F7}" srcOrd="1" destOrd="0" presId="urn:microsoft.com/office/officeart/2005/8/layout/StepDownProcess"/>
    <dgm:cxn modelId="{0743EDC5-E9D3-458C-8FA7-C273E6A7C5C8}" type="presParOf" srcId="{89BD7F90-B601-469D-98EE-4DC3B46DEC5D}" destId="{07BEFDAC-0D53-4C26-BE4C-9FC68A50F8C5}" srcOrd="2" destOrd="0" presId="urn:microsoft.com/office/officeart/2005/8/layout/StepDownProcess"/>
    <dgm:cxn modelId="{CB5DE704-0FFF-4F19-98BA-9206FE842A41}" type="presParOf" srcId="{07BEFDAC-0D53-4C26-BE4C-9FC68A50F8C5}" destId="{E1C3D00C-2457-498C-BACD-85C828F812B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التقرير، من خلال تنمية موضوعات ومجالات الحديث الحقيقية.</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الإخبار، كأقوال عن الصفات والوظائف والعلاقات لموضوع الحديث.</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الاستدلال، كالتركيب وإعادة التركيب للمقدمات والنتائج.</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التقدير وابداء الرأى والتفسير للمواقف المصورة من قبل التلاميذ.</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F9AB71F4-6312-428F-A7ED-9B4459F55886}" type="presOf" srcId="{92355FC5-7817-4750-9207-8B4F5DC00CB4}" destId="{B5F58911-8954-4CA9-AA94-394DDF653881}" srcOrd="0" destOrd="0" presId="urn:microsoft.com/office/officeart/2008/layout/VerticalCurvedList"/>
    <dgm:cxn modelId="{EBDD899D-E62E-44E9-A243-7722F20A2032}" type="presOf" srcId="{97EC1084-8665-4EDB-A462-26976D73AEFE}" destId="{CCC1F2D9-C9AD-4835-927D-5211D72AE961}"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6FAFEF4D-52FF-4B1C-B622-DAA3BC4C6AFF}" type="presOf" srcId="{0953263E-D997-4C2F-BDD9-9D2286767125}" destId="{31D00A91-586D-4BBA-B53B-46ACEFF27980}"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2CD1CDA3-79AD-42DD-8B01-907FBB38B1D4}" type="presOf" srcId="{F6AB1E7B-AA79-49F3-A364-F22A76F29AE6}" destId="{BA80E5DA-A3A6-4F48-A46F-163E355FE2FF}"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71A32D41-98BB-40EE-9EF6-22725BD964E3}" type="presOf" srcId="{BA823A74-842C-4A88-9754-EC5E4D5CD41E}" destId="{229D91F6-88A6-4587-8C13-87CC4EDC8D29}" srcOrd="0" destOrd="0" presId="urn:microsoft.com/office/officeart/2008/layout/VerticalCurvedList"/>
    <dgm:cxn modelId="{05A0C9DC-D227-48E3-BCB3-7411FBA2C1A1}" type="presOf" srcId="{A437EAE4-9681-4CA3-9DCB-9215B5D0112D}" destId="{8FA33163-8875-43DD-BDB8-2FA669C94BB2}"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DE4B90CA-E07F-48E8-ACFA-83E8361B23C4}" type="presParOf" srcId="{31D00A91-586D-4BBA-B53B-46ACEFF27980}" destId="{BCE602F8-EFF3-4EB7-B703-6D88A0D14E77}" srcOrd="0" destOrd="0" presId="urn:microsoft.com/office/officeart/2008/layout/VerticalCurvedList"/>
    <dgm:cxn modelId="{98CEE5E2-BE61-4F3C-A4A0-1D61E9F98753}" type="presParOf" srcId="{BCE602F8-EFF3-4EB7-B703-6D88A0D14E77}" destId="{A951D1D3-F97A-4169-BF37-6EEC0F0B95DB}" srcOrd="0" destOrd="0" presId="urn:microsoft.com/office/officeart/2008/layout/VerticalCurvedList"/>
    <dgm:cxn modelId="{662BA722-1990-421A-99E0-BFD2DBD6C580}" type="presParOf" srcId="{A951D1D3-F97A-4169-BF37-6EEC0F0B95DB}" destId="{4FF4169E-CAE2-4165-9D02-8A470882B995}" srcOrd="0" destOrd="0" presId="urn:microsoft.com/office/officeart/2008/layout/VerticalCurvedList"/>
    <dgm:cxn modelId="{4C9B84D9-CD79-4DAB-91BF-0F3377CFE898}" type="presParOf" srcId="{A951D1D3-F97A-4169-BF37-6EEC0F0B95DB}" destId="{8FA33163-8875-43DD-BDB8-2FA669C94BB2}" srcOrd="1" destOrd="0" presId="urn:microsoft.com/office/officeart/2008/layout/VerticalCurvedList"/>
    <dgm:cxn modelId="{B8E52B06-0081-44EC-B447-716D8F77D929}" type="presParOf" srcId="{A951D1D3-F97A-4169-BF37-6EEC0F0B95DB}" destId="{2A9BAD6F-323F-4892-B49E-6A34BA03910A}" srcOrd="2" destOrd="0" presId="urn:microsoft.com/office/officeart/2008/layout/VerticalCurvedList"/>
    <dgm:cxn modelId="{4907D8D3-3E90-4485-B828-692BEB78A717}" type="presParOf" srcId="{A951D1D3-F97A-4169-BF37-6EEC0F0B95DB}" destId="{621DD646-18FA-41D2-B458-CDFB78862ADB}" srcOrd="3" destOrd="0" presId="urn:microsoft.com/office/officeart/2008/layout/VerticalCurvedList"/>
    <dgm:cxn modelId="{91052CD1-73F4-44DF-B12E-722CB899742B}" type="presParOf" srcId="{BCE602F8-EFF3-4EB7-B703-6D88A0D14E77}" destId="{229D91F6-88A6-4587-8C13-87CC4EDC8D29}" srcOrd="1" destOrd="0" presId="urn:microsoft.com/office/officeart/2008/layout/VerticalCurvedList"/>
    <dgm:cxn modelId="{E4C65CD2-49FB-45EF-A473-764559749C88}" type="presParOf" srcId="{BCE602F8-EFF3-4EB7-B703-6D88A0D14E77}" destId="{EC685038-C61B-4244-B5D1-FA4C700FECDA}" srcOrd="2" destOrd="0" presId="urn:microsoft.com/office/officeart/2008/layout/VerticalCurvedList"/>
    <dgm:cxn modelId="{90305369-6AEC-4B87-8E07-A1CF738A3C3B}" type="presParOf" srcId="{EC685038-C61B-4244-B5D1-FA4C700FECDA}" destId="{39A2EF12-B0E1-4137-9089-4008CFA6EB82}" srcOrd="0" destOrd="0" presId="urn:microsoft.com/office/officeart/2008/layout/VerticalCurvedList"/>
    <dgm:cxn modelId="{1D72EB9E-5641-4F71-8AAA-9AA666D79268}" type="presParOf" srcId="{BCE602F8-EFF3-4EB7-B703-6D88A0D14E77}" destId="{CCC1F2D9-C9AD-4835-927D-5211D72AE961}" srcOrd="3" destOrd="0" presId="urn:microsoft.com/office/officeart/2008/layout/VerticalCurvedList"/>
    <dgm:cxn modelId="{B91587E3-BC7D-47D3-AE01-8610988A8AFA}" type="presParOf" srcId="{BCE602F8-EFF3-4EB7-B703-6D88A0D14E77}" destId="{680952FB-A3F2-4E53-B565-EAF976CB1F99}" srcOrd="4" destOrd="0" presId="urn:microsoft.com/office/officeart/2008/layout/VerticalCurvedList"/>
    <dgm:cxn modelId="{B4D0B14D-89E7-4C1C-90CB-0D586BAE4DEF}" type="presParOf" srcId="{680952FB-A3F2-4E53-B565-EAF976CB1F99}" destId="{0A51C9AE-7228-4C00-8927-482213EDEAFB}" srcOrd="0" destOrd="0" presId="urn:microsoft.com/office/officeart/2008/layout/VerticalCurvedList"/>
    <dgm:cxn modelId="{21205B2D-D948-44BF-807C-EFBC06B6437B}" type="presParOf" srcId="{BCE602F8-EFF3-4EB7-B703-6D88A0D14E77}" destId="{BA80E5DA-A3A6-4F48-A46F-163E355FE2FF}" srcOrd="5" destOrd="0" presId="urn:microsoft.com/office/officeart/2008/layout/VerticalCurvedList"/>
    <dgm:cxn modelId="{93AA3949-2FB3-474C-91C4-A029DD0A1B47}" type="presParOf" srcId="{BCE602F8-EFF3-4EB7-B703-6D88A0D14E77}" destId="{CD8A8D97-5991-443A-997F-00E33449526F}" srcOrd="6" destOrd="0" presId="urn:microsoft.com/office/officeart/2008/layout/VerticalCurvedList"/>
    <dgm:cxn modelId="{8D321BD9-7762-43BE-B993-54715629ADC3}" type="presParOf" srcId="{CD8A8D97-5991-443A-997F-00E33449526F}" destId="{50C4EB41-EAD9-40CD-A277-8FA11E7FD7DC}" srcOrd="0" destOrd="0" presId="urn:microsoft.com/office/officeart/2008/layout/VerticalCurvedList"/>
    <dgm:cxn modelId="{07F65A9E-8568-4131-861A-AC5F62BE889E}" type="presParOf" srcId="{BCE602F8-EFF3-4EB7-B703-6D88A0D14E77}" destId="{B5F58911-8954-4CA9-AA94-394DDF653881}" srcOrd="7" destOrd="0" presId="urn:microsoft.com/office/officeart/2008/layout/VerticalCurvedList"/>
    <dgm:cxn modelId="{2CA08B12-E4C3-4312-BB64-EC5C74F5AD4A}" type="presParOf" srcId="{BCE602F8-EFF3-4EB7-B703-6D88A0D14E77}" destId="{1C6F3480-F1A8-4D99-A8A2-D384960A08A9}" srcOrd="8" destOrd="0" presId="urn:microsoft.com/office/officeart/2008/layout/VerticalCurvedList"/>
    <dgm:cxn modelId="{78785E28-0369-4FB5-BD46-134B5528974E}"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482" y="347956"/>
          <a:ext cx="7655707" cy="69627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2668" bIns="91440" numCol="1" spcCol="1270" anchor="ctr" anchorCtr="0">
          <a:noAutofit/>
        </a:bodyPr>
        <a:lstStyle/>
        <a:p>
          <a:pPr lvl="0" algn="r" defTabSz="1600200" rtl="1">
            <a:lnSpc>
              <a:spcPct val="90000"/>
            </a:lnSpc>
            <a:spcBef>
              <a:spcPct val="0"/>
            </a:spcBef>
            <a:spcAft>
              <a:spcPct val="35000"/>
            </a:spcAft>
          </a:pPr>
          <a:r>
            <a:rPr lang="ar-EG" sz="3600" b="1" kern="1200" dirty="0" smtClean="0"/>
            <a:t>طريقة الألعاب اللغوية.</a:t>
          </a:r>
          <a:endParaRPr lang="ar-EG" sz="3600" b="1" kern="1200" dirty="0"/>
        </a:p>
      </dsp:txBody>
      <dsp:txXfrm>
        <a:off x="62482" y="347956"/>
        <a:ext cx="7655707" cy="696274"/>
      </dsp:txXfrm>
    </dsp:sp>
    <dsp:sp modelId="{F5716AB6-E9A5-41EB-B4B0-49A69F8E8097}">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73077" y="1197953"/>
          <a:ext cx="7235328" cy="1085463"/>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EG" sz="3200" b="1" kern="1200" dirty="0" smtClean="0"/>
            <a:t>تعليم القراءة للمعاقين عقلياً.</a:t>
          </a:r>
          <a:endParaRPr lang="ar-EG" sz="3200" b="1" kern="1200" dirty="0"/>
        </a:p>
      </dsp:txBody>
      <dsp:txXfrm>
        <a:off x="73077" y="1197953"/>
        <a:ext cx="7235328" cy="1085463"/>
      </dsp:txXfrm>
    </dsp:sp>
    <dsp:sp modelId="{63CB29F8-ECFB-4396-A21D-387C4B1C8759}">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482" y="2437140"/>
          <a:ext cx="7256517" cy="69627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rtl="1">
            <a:lnSpc>
              <a:spcPct val="90000"/>
            </a:lnSpc>
            <a:spcBef>
              <a:spcPct val="0"/>
            </a:spcBef>
            <a:spcAft>
              <a:spcPct val="35000"/>
            </a:spcAft>
          </a:pPr>
          <a:r>
            <a:rPr lang="ar-EG" sz="2800" b="1" kern="1200" dirty="0" smtClean="0"/>
            <a:t>مواصفات البرنامج الخاص بتعليم القراءة للمعاقين عقلياً.</a:t>
          </a:r>
          <a:endParaRPr lang="ar-EG" sz="2800" b="1" kern="1200" dirty="0"/>
        </a:p>
      </dsp:txBody>
      <dsp:txXfrm>
        <a:off x="62482" y="2437140"/>
        <a:ext cx="7256517" cy="696274"/>
      </dsp:txXfrm>
    </dsp:sp>
    <dsp:sp modelId="{B29547B8-0414-428C-B5F2-2DBE6578B473}">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482" y="3481732"/>
          <a:ext cx="7655707" cy="696274"/>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a:lnSpc>
              <a:spcPct val="90000"/>
            </a:lnSpc>
            <a:spcBef>
              <a:spcPct val="0"/>
            </a:spcBef>
            <a:spcAft>
              <a:spcPct val="35000"/>
            </a:spcAft>
          </a:pPr>
          <a:r>
            <a:rPr lang="ar-EG" sz="2800" b="1" kern="1200" dirty="0" smtClean="0"/>
            <a:t>القصص المصورة وتعليم القراءة للمعاقين عقلياً.</a:t>
          </a:r>
          <a:endParaRPr lang="ar-EG" sz="2800" b="1" kern="1200" dirty="0"/>
        </a:p>
      </dsp:txBody>
      <dsp:txXfrm>
        <a:off x="62482" y="3481732"/>
        <a:ext cx="7655707" cy="696274"/>
      </dsp:txXfrm>
    </dsp:sp>
    <dsp:sp modelId="{741F5264-3C5C-47B5-89F5-AC73941469D3}">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3163-8875-43DD-BDB8-2FA669C94BB2}">
      <dsp:nvSpPr>
        <dsp:cNvPr id="0" name=""/>
        <dsp:cNvSpPr/>
      </dsp:nvSpPr>
      <dsp:spPr>
        <a:xfrm>
          <a:off x="7697180" y="-698981"/>
          <a:ext cx="5430410" cy="5430410"/>
        </a:xfrm>
        <a:prstGeom prst="blockArc">
          <a:avLst>
            <a:gd name="adj1" fmla="val 8100000"/>
            <a:gd name="adj2" fmla="val 13500000"/>
            <a:gd name="adj3" fmla="val 39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D91F6-88A6-4587-8C13-87CC4EDC8D29}">
      <dsp:nvSpPr>
        <dsp:cNvPr id="0" name=""/>
        <dsp:cNvSpPr/>
      </dsp:nvSpPr>
      <dsp:spPr>
        <a:xfrm>
          <a:off x="54688" y="216025"/>
          <a:ext cx="8057637" cy="808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492404" bIns="60960" numCol="1" spcCol="1270" anchor="ctr" anchorCtr="0">
          <a:noAutofit/>
        </a:bodyPr>
        <a:lstStyle/>
        <a:p>
          <a:pPr lvl="0" algn="r" defTabSz="1066800" rtl="0">
            <a:lnSpc>
              <a:spcPct val="90000"/>
            </a:lnSpc>
            <a:spcBef>
              <a:spcPct val="0"/>
            </a:spcBef>
            <a:spcAft>
              <a:spcPct val="35000"/>
            </a:spcAft>
          </a:pPr>
          <a:r>
            <a:rPr lang="ar-SA" sz="2400" kern="1200" dirty="0" smtClean="0"/>
            <a:t>ألا تكون الصور المفردة صغيرة جدا، ليتمكن التلميذ من ملاحظتها بسهولة والتعرف عليها.</a:t>
          </a:r>
          <a:endParaRPr lang="en-US" sz="2400" kern="1200" dirty="0"/>
        </a:p>
      </dsp:txBody>
      <dsp:txXfrm>
        <a:off x="54688" y="216025"/>
        <a:ext cx="8057637" cy="808330"/>
      </dsp:txXfrm>
    </dsp:sp>
    <dsp:sp modelId="{39A2EF12-B0E1-4137-9089-4008CFA6EB82}">
      <dsp:nvSpPr>
        <dsp:cNvPr id="0" name=""/>
        <dsp:cNvSpPr/>
      </dsp:nvSpPr>
      <dsp:spPr>
        <a:xfrm>
          <a:off x="7724605" y="232470"/>
          <a:ext cx="775439" cy="7754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C1F2D9-C9AD-4835-927D-5211D72AE961}">
      <dsp:nvSpPr>
        <dsp:cNvPr id="0" name=""/>
        <dsp:cNvSpPr/>
      </dsp:nvSpPr>
      <dsp:spPr>
        <a:xfrm>
          <a:off x="54688" y="1013524"/>
          <a:ext cx="7701975" cy="10747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492404" bIns="60960" numCol="1" spcCol="1270" anchor="ctr" anchorCtr="0">
          <a:noAutofit/>
        </a:bodyPr>
        <a:lstStyle/>
        <a:p>
          <a:pPr lvl="0" algn="r" defTabSz="1066800">
            <a:lnSpc>
              <a:spcPct val="90000"/>
            </a:lnSpc>
            <a:spcBef>
              <a:spcPct val="0"/>
            </a:spcBef>
            <a:spcAft>
              <a:spcPct val="35000"/>
            </a:spcAft>
          </a:pPr>
          <a:r>
            <a:rPr lang="ar-SA" sz="2400" kern="1200" dirty="0" smtClean="0"/>
            <a:t>ألا تحتوى القصة على الكثير من الصور المفردة ليسهل على التلميذ إدراك العلاقة العامة.</a:t>
          </a:r>
          <a:endParaRPr lang="en-US" sz="2400" kern="1200" dirty="0"/>
        </a:p>
      </dsp:txBody>
      <dsp:txXfrm>
        <a:off x="54688" y="1013524"/>
        <a:ext cx="7701975" cy="1074709"/>
      </dsp:txXfrm>
    </dsp:sp>
    <dsp:sp modelId="{0A51C9AE-7228-4C00-8927-482213EDEAFB}">
      <dsp:nvSpPr>
        <dsp:cNvPr id="0" name=""/>
        <dsp:cNvSpPr/>
      </dsp:nvSpPr>
      <dsp:spPr>
        <a:xfrm>
          <a:off x="7368944" y="1163159"/>
          <a:ext cx="775439" cy="7754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0E5DA-A3A6-4F48-A46F-163E355FE2FF}">
      <dsp:nvSpPr>
        <dsp:cNvPr id="0" name=""/>
        <dsp:cNvSpPr/>
      </dsp:nvSpPr>
      <dsp:spPr>
        <a:xfrm>
          <a:off x="54688" y="2010808"/>
          <a:ext cx="7701975" cy="941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492404" bIns="60960" numCol="1" spcCol="1270" anchor="ctr" anchorCtr="0">
          <a:noAutofit/>
        </a:bodyPr>
        <a:lstStyle/>
        <a:p>
          <a:pPr lvl="0" algn="r" defTabSz="1066800">
            <a:lnSpc>
              <a:spcPct val="90000"/>
            </a:lnSpc>
            <a:spcBef>
              <a:spcPct val="0"/>
            </a:spcBef>
            <a:spcAft>
              <a:spcPct val="35000"/>
            </a:spcAft>
          </a:pPr>
          <a:r>
            <a:rPr lang="ar-SA" sz="2400" kern="1200" dirty="0" smtClean="0"/>
            <a:t>يلزم أن تكون الحدود بين الأشكال المتضمنة واضحة بحيث يمكن التمييز بينها.</a:t>
          </a:r>
          <a:endParaRPr lang="en-US" sz="2400" kern="1200" dirty="0"/>
        </a:p>
      </dsp:txBody>
      <dsp:txXfrm>
        <a:off x="54688" y="2010808"/>
        <a:ext cx="7701975" cy="941520"/>
      </dsp:txXfrm>
    </dsp:sp>
    <dsp:sp modelId="{50C4EB41-EAD9-40CD-A277-8FA11E7FD7DC}">
      <dsp:nvSpPr>
        <dsp:cNvPr id="0" name=""/>
        <dsp:cNvSpPr/>
      </dsp:nvSpPr>
      <dsp:spPr>
        <a:xfrm>
          <a:off x="7368944" y="2093848"/>
          <a:ext cx="775439" cy="7754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F58911-8954-4CA9-AA94-394DDF653881}">
      <dsp:nvSpPr>
        <dsp:cNvPr id="0" name=""/>
        <dsp:cNvSpPr/>
      </dsp:nvSpPr>
      <dsp:spPr>
        <a:xfrm>
          <a:off x="54688" y="2936081"/>
          <a:ext cx="8057637" cy="9523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492404" bIns="60960" numCol="1" spcCol="1270" anchor="ctr" anchorCtr="0">
          <a:noAutofit/>
        </a:bodyPr>
        <a:lstStyle/>
        <a:p>
          <a:pPr lvl="0" algn="r" defTabSz="1066800">
            <a:lnSpc>
              <a:spcPct val="90000"/>
            </a:lnSpc>
            <a:spcBef>
              <a:spcPct val="0"/>
            </a:spcBef>
            <a:spcAft>
              <a:spcPct val="35000"/>
            </a:spcAft>
          </a:pPr>
          <a:r>
            <a:rPr lang="ar-SA" sz="2400" kern="1200" dirty="0" smtClean="0"/>
            <a:t>أن تكون أشخاص القصة في أعمار تتناسب مع أعمار التلاميذ أنفسهم.</a:t>
          </a:r>
          <a:endParaRPr lang="en-US" sz="2400" kern="1200" dirty="0"/>
        </a:p>
      </dsp:txBody>
      <dsp:txXfrm>
        <a:off x="54688" y="2936081"/>
        <a:ext cx="8057637" cy="952351"/>
      </dsp:txXfrm>
    </dsp:sp>
    <dsp:sp modelId="{6AA49573-D792-42FA-B0E7-FFBC317E2899}">
      <dsp:nvSpPr>
        <dsp:cNvPr id="0" name=""/>
        <dsp:cNvSpPr/>
      </dsp:nvSpPr>
      <dsp:spPr>
        <a:xfrm>
          <a:off x="7724605" y="3024537"/>
          <a:ext cx="775439" cy="7754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3163-8875-43DD-BDB8-2FA669C94BB2}">
      <dsp:nvSpPr>
        <dsp:cNvPr id="0" name=""/>
        <dsp:cNvSpPr/>
      </dsp:nvSpPr>
      <dsp:spPr>
        <a:xfrm>
          <a:off x="7360355" y="-971459"/>
          <a:ext cx="7559542" cy="7559542"/>
        </a:xfrm>
        <a:prstGeom prst="blockArc">
          <a:avLst>
            <a:gd name="adj1" fmla="val 8100000"/>
            <a:gd name="adj2" fmla="val 13500000"/>
            <a:gd name="adj3" fmla="val 28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D91F6-88A6-4587-8C13-87CC4EDC8D29}">
      <dsp:nvSpPr>
        <dsp:cNvPr id="0" name=""/>
        <dsp:cNvSpPr/>
      </dsp:nvSpPr>
      <dsp:spPr>
        <a:xfrm>
          <a:off x="79708" y="244520"/>
          <a:ext cx="7961233" cy="915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7453" bIns="60960" numCol="1" spcCol="1270" anchor="ctr" anchorCtr="0">
          <a:noAutofit/>
        </a:bodyPr>
        <a:lstStyle/>
        <a:p>
          <a:pPr lvl="0" algn="r" defTabSz="1066800" rtl="0">
            <a:lnSpc>
              <a:spcPct val="90000"/>
            </a:lnSpc>
            <a:spcBef>
              <a:spcPct val="0"/>
            </a:spcBef>
            <a:spcAft>
              <a:spcPct val="35000"/>
            </a:spcAft>
          </a:pPr>
          <a:r>
            <a:rPr lang="ar-SA" sz="2400" kern="1200" dirty="0" smtClean="0"/>
            <a:t>أن يتعلق المحتوى بالواقع الذي يعيشه التلميذ ليمكنه التعرف عليه.</a:t>
          </a:r>
          <a:endParaRPr lang="en-US" sz="2400" kern="1200" dirty="0"/>
        </a:p>
      </dsp:txBody>
      <dsp:txXfrm>
        <a:off x="79708" y="244520"/>
        <a:ext cx="7961233" cy="915114"/>
      </dsp:txXfrm>
    </dsp:sp>
    <dsp:sp modelId="{39A2EF12-B0E1-4137-9089-4008CFA6EB82}">
      <dsp:nvSpPr>
        <dsp:cNvPr id="0" name=""/>
        <dsp:cNvSpPr/>
      </dsp:nvSpPr>
      <dsp:spPr>
        <a:xfrm>
          <a:off x="7602002" y="263138"/>
          <a:ext cx="877878" cy="87787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9708C3-B44A-49D5-8603-F11A1F44DDAE}">
      <dsp:nvSpPr>
        <dsp:cNvPr id="0" name=""/>
        <dsp:cNvSpPr/>
      </dsp:nvSpPr>
      <dsp:spPr>
        <a:xfrm>
          <a:off x="79708" y="1297637"/>
          <a:ext cx="7457983" cy="915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7453" bIns="60960" numCol="1" spcCol="1270" anchor="ctr" anchorCtr="0">
          <a:noAutofit/>
        </a:bodyPr>
        <a:lstStyle/>
        <a:p>
          <a:pPr lvl="0" algn="r" defTabSz="1066800" rtl="0">
            <a:lnSpc>
              <a:spcPct val="90000"/>
            </a:lnSpc>
            <a:spcBef>
              <a:spcPct val="0"/>
            </a:spcBef>
            <a:spcAft>
              <a:spcPct val="35000"/>
            </a:spcAft>
          </a:pPr>
          <a:r>
            <a:rPr lang="ar-SA" sz="2400" kern="1200" dirty="0" smtClean="0"/>
            <a:t>ينبغي أن تبرز الخطوات الفردية للحدث بوضوح يمكن التلميذ من التفريق بينها </a:t>
          </a:r>
          <a:endParaRPr lang="en-US" sz="2400" kern="1200" dirty="0"/>
        </a:p>
      </dsp:txBody>
      <dsp:txXfrm>
        <a:off x="79708" y="1297637"/>
        <a:ext cx="7457983" cy="915114"/>
      </dsp:txXfrm>
    </dsp:sp>
    <dsp:sp modelId="{8E560E30-104E-431F-95E5-E8FDFDB2FC7D}">
      <dsp:nvSpPr>
        <dsp:cNvPr id="0" name=""/>
        <dsp:cNvSpPr/>
      </dsp:nvSpPr>
      <dsp:spPr>
        <a:xfrm>
          <a:off x="7098753" y="1316255"/>
          <a:ext cx="877878" cy="87787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817B2B-88D1-4FAB-8A26-3D03984A6197}">
      <dsp:nvSpPr>
        <dsp:cNvPr id="0" name=""/>
        <dsp:cNvSpPr/>
      </dsp:nvSpPr>
      <dsp:spPr>
        <a:xfrm>
          <a:off x="79708" y="2457160"/>
          <a:ext cx="7303526" cy="702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7453" bIns="60960" numCol="1" spcCol="1270" anchor="ctr" anchorCtr="0">
          <a:noAutofit/>
        </a:bodyPr>
        <a:lstStyle/>
        <a:p>
          <a:pPr lvl="0" algn="r" defTabSz="1066800">
            <a:lnSpc>
              <a:spcPct val="90000"/>
            </a:lnSpc>
            <a:spcBef>
              <a:spcPct val="0"/>
            </a:spcBef>
            <a:spcAft>
              <a:spcPct val="35000"/>
            </a:spcAft>
          </a:pPr>
          <a:r>
            <a:rPr lang="ar-SA" sz="2400" kern="1200" dirty="0" smtClean="0"/>
            <a:t>أن يكون الموضوع المتناول مفيداً للتلاميذ.</a:t>
          </a:r>
          <a:endParaRPr lang="en-US" sz="2400" kern="1200" dirty="0"/>
        </a:p>
      </dsp:txBody>
      <dsp:txXfrm>
        <a:off x="79708" y="2457160"/>
        <a:ext cx="7303526" cy="702302"/>
      </dsp:txXfrm>
    </dsp:sp>
    <dsp:sp modelId="{0A51C9AE-7228-4C00-8927-482213EDEAFB}">
      <dsp:nvSpPr>
        <dsp:cNvPr id="0" name=""/>
        <dsp:cNvSpPr/>
      </dsp:nvSpPr>
      <dsp:spPr>
        <a:xfrm>
          <a:off x="6944296" y="2369372"/>
          <a:ext cx="877878" cy="87787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F9E637-67CB-4C1D-8164-27FE73099DF0}">
      <dsp:nvSpPr>
        <dsp:cNvPr id="0" name=""/>
        <dsp:cNvSpPr/>
      </dsp:nvSpPr>
      <dsp:spPr>
        <a:xfrm>
          <a:off x="79708" y="3510277"/>
          <a:ext cx="7457983" cy="702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7453" bIns="60960" numCol="1" spcCol="1270" anchor="ctr" anchorCtr="0">
          <a:noAutofit/>
        </a:bodyPr>
        <a:lstStyle/>
        <a:p>
          <a:pPr lvl="0" algn="r" defTabSz="1066800">
            <a:lnSpc>
              <a:spcPct val="90000"/>
            </a:lnSpc>
            <a:spcBef>
              <a:spcPct val="0"/>
            </a:spcBef>
            <a:spcAft>
              <a:spcPct val="35000"/>
            </a:spcAft>
          </a:pPr>
          <a:r>
            <a:rPr lang="ar-SA" sz="2400" kern="1200" dirty="0" smtClean="0"/>
            <a:t>ألا تخرج الكلمات المستخدمة والجمل عن الثروة اللغوية للتلاميذ.</a:t>
          </a:r>
          <a:endParaRPr lang="en-US" sz="2400" kern="1200" dirty="0"/>
        </a:p>
      </dsp:txBody>
      <dsp:txXfrm>
        <a:off x="79708" y="3510277"/>
        <a:ext cx="7457983" cy="702302"/>
      </dsp:txXfrm>
    </dsp:sp>
    <dsp:sp modelId="{50C4EB41-EAD9-40CD-A277-8FA11E7FD7DC}">
      <dsp:nvSpPr>
        <dsp:cNvPr id="0" name=""/>
        <dsp:cNvSpPr/>
      </dsp:nvSpPr>
      <dsp:spPr>
        <a:xfrm>
          <a:off x="7098753" y="3422489"/>
          <a:ext cx="877878" cy="87787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AA8701-9FF8-4EFD-9457-330FC2AB7C35}">
      <dsp:nvSpPr>
        <dsp:cNvPr id="0" name=""/>
        <dsp:cNvSpPr/>
      </dsp:nvSpPr>
      <dsp:spPr>
        <a:xfrm>
          <a:off x="79708" y="4563394"/>
          <a:ext cx="7961233" cy="702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7453" bIns="60960" numCol="1" spcCol="1270" anchor="ctr" anchorCtr="0">
          <a:noAutofit/>
        </a:bodyPr>
        <a:lstStyle/>
        <a:p>
          <a:pPr lvl="0" algn="r" defTabSz="1066800">
            <a:lnSpc>
              <a:spcPct val="90000"/>
            </a:lnSpc>
            <a:spcBef>
              <a:spcPct val="0"/>
            </a:spcBef>
            <a:spcAft>
              <a:spcPct val="35000"/>
            </a:spcAft>
          </a:pPr>
          <a:r>
            <a:rPr lang="ar-SA" sz="2400" kern="1200" dirty="0" smtClean="0"/>
            <a:t>أن يسهل استخدامها في لعب الأدوار من قبل التلاميذ.</a:t>
          </a:r>
          <a:endParaRPr lang="en-US" sz="2400" kern="1200" dirty="0"/>
        </a:p>
      </dsp:txBody>
      <dsp:txXfrm>
        <a:off x="79708" y="4563394"/>
        <a:ext cx="7961233" cy="702302"/>
      </dsp:txXfrm>
    </dsp:sp>
    <dsp:sp modelId="{6AA49573-D792-42FA-B0E7-FFBC317E2899}">
      <dsp:nvSpPr>
        <dsp:cNvPr id="0" name=""/>
        <dsp:cNvSpPr/>
      </dsp:nvSpPr>
      <dsp:spPr>
        <a:xfrm>
          <a:off x="7602002" y="4475606"/>
          <a:ext cx="877878" cy="87787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b="1" kern="1200" dirty="0" smtClean="0"/>
            <a:t>1- شرح اللعبة للتلاميذ المعاقين عقلياً، وبيان فكرتها وأهدافها، وتوضيح كيفية إجرائها، وما الذي سيفعله كل تلميذ أثناء تنفيذ اللعبة</a:t>
          </a:r>
          <a:r>
            <a:rPr lang="ar-SA" sz="2700" b="1" kern="1200" dirty="0" smtClean="0"/>
            <a:t>.</a:t>
          </a:r>
          <a:endParaRPr lang="ar-EG" sz="27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b="1" kern="1200" dirty="0" smtClean="0"/>
            <a:t>2- في أثناء تنفيذ اللعبة، يقوم المعلم بدور المرشد والموجه والمنظم للموقف التعليمي بكافة أبعاده، على أن تكون تعليماته مختصرة وواضحة.</a:t>
          </a:r>
          <a:endParaRPr lang="ar-EG" sz="27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1200150" rtl="1">
            <a:lnSpc>
              <a:spcPct val="90000"/>
            </a:lnSpc>
            <a:spcBef>
              <a:spcPct val="0"/>
            </a:spcBef>
            <a:spcAft>
              <a:spcPct val="35000"/>
            </a:spcAft>
          </a:pPr>
          <a:r>
            <a:rPr lang="ar-EG" sz="2700" b="1" kern="1200" dirty="0" smtClean="0"/>
            <a:t>3- كتابة العناصر الأساسية في اللعبة على السبورة.</a:t>
          </a:r>
          <a:endParaRPr lang="ar-EG" sz="27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1200150" rtl="1">
            <a:lnSpc>
              <a:spcPct val="90000"/>
            </a:lnSpc>
            <a:spcBef>
              <a:spcPct val="0"/>
            </a:spcBef>
            <a:spcAft>
              <a:spcPct val="35000"/>
            </a:spcAft>
          </a:pPr>
          <a:r>
            <a:rPr lang="ar-EG" sz="2700" b="1" kern="1200" dirty="0" smtClean="0"/>
            <a:t>4- مساعدة التلاميذ على عدم الخروج عن قواعد اللعبة.</a:t>
          </a:r>
          <a:endParaRPr lang="ar-EG" sz="2700" b="1" kern="1200" dirty="0"/>
        </a:p>
      </dsp:txBody>
      <dsp:txXfrm>
        <a:off x="0" y="3318154"/>
        <a:ext cx="8229600" cy="1204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EG" sz="3200" b="1" kern="1200" dirty="0" smtClean="0"/>
            <a:t>5- السؤال بين آن وآخر عن جوهر اللعبة، والهدف منها، فهذا يعين هؤلاء التلاميذ على التركيز في اللعبة.</a:t>
          </a:r>
          <a:endParaRPr lang="ar-EG" sz="32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EG" sz="3200" b="1" kern="1200" dirty="0" smtClean="0"/>
            <a:t>6- أن ينوع في الألعاب اللغوية ، ولا يسير على وتيرة واحدة.</a:t>
          </a:r>
          <a:endParaRPr lang="ar-EG" sz="32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r" defTabSz="1244600" rtl="1">
            <a:lnSpc>
              <a:spcPct val="90000"/>
            </a:lnSpc>
            <a:spcBef>
              <a:spcPct val="0"/>
            </a:spcBef>
            <a:spcAft>
              <a:spcPct val="35000"/>
            </a:spcAft>
          </a:pPr>
          <a:r>
            <a:rPr lang="ar-EG" sz="2800" b="1" kern="1200" dirty="0" smtClean="0"/>
            <a:t>7- الربط بين الألعاب اللغوية التي يصممها المعلم وبيئة هؤلاء التلاميذ.</a:t>
          </a:r>
          <a:endParaRPr lang="ar-EG" sz="28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r" defTabSz="1244600" rtl="1">
            <a:lnSpc>
              <a:spcPct val="90000"/>
            </a:lnSpc>
            <a:spcBef>
              <a:spcPct val="0"/>
            </a:spcBef>
            <a:spcAft>
              <a:spcPct val="35000"/>
            </a:spcAft>
          </a:pPr>
          <a:r>
            <a:rPr lang="ar-EG" sz="2800" b="1" kern="1200" dirty="0" smtClean="0"/>
            <a:t>8- تقويم الألعاب اللغوية التي يتم تنفيذها وتحديد مدى تحقيقها للأهداف الموضوعة لها.</a:t>
          </a:r>
          <a:endParaRPr lang="ar-EG" sz="2800" b="1" kern="1200" dirty="0"/>
        </a:p>
      </dsp:txBody>
      <dsp:txXfrm>
        <a:off x="0" y="3318154"/>
        <a:ext cx="8229600" cy="1204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D7819-10DD-4881-B9D2-02C60F576384}">
      <dsp:nvSpPr>
        <dsp:cNvPr id="0" name=""/>
        <dsp:cNvSpPr/>
      </dsp:nvSpPr>
      <dsp:spPr>
        <a:xfrm>
          <a:off x="2674638" y="1186721"/>
          <a:ext cx="3080778" cy="34375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EG" sz="2900" kern="1200" dirty="0" smtClean="0"/>
            <a:t>القدرة على مطابقة الرموز اللغوية (أشكال الحروف) بأصواتها المنطوقة والمسموعة.</a:t>
          </a:r>
          <a:endParaRPr lang="en-US" sz="2900" kern="1200" dirty="0"/>
        </a:p>
      </dsp:txBody>
      <dsp:txXfrm>
        <a:off x="3125807" y="1690145"/>
        <a:ext cx="2178440" cy="2430744"/>
      </dsp:txXfrm>
    </dsp:sp>
    <dsp:sp modelId="{8FF8560C-6B25-44B4-9D85-C9C67D907753}">
      <dsp:nvSpPr>
        <dsp:cNvPr id="0" name=""/>
        <dsp:cNvSpPr/>
      </dsp:nvSpPr>
      <dsp:spPr>
        <a:xfrm rot="13156699">
          <a:off x="1583075" y="992443"/>
          <a:ext cx="1490794"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45F31A-8191-486C-9E9E-D67117163917}">
      <dsp:nvSpPr>
        <dsp:cNvPr id="0" name=""/>
        <dsp:cNvSpPr/>
      </dsp:nvSpPr>
      <dsp:spPr>
        <a:xfrm>
          <a:off x="226354" y="-98351"/>
          <a:ext cx="3050242" cy="1978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ar-EG" sz="3100" kern="1200" dirty="0" smtClean="0"/>
            <a:t>القدرة على السمع والكلام</a:t>
          </a:r>
          <a:endParaRPr lang="en-US" sz="3100" kern="1200" dirty="0"/>
        </a:p>
      </dsp:txBody>
      <dsp:txXfrm>
        <a:off x="284289" y="-40416"/>
        <a:ext cx="2934372" cy="1862192"/>
      </dsp:txXfrm>
    </dsp:sp>
    <dsp:sp modelId="{7DFD74B6-315A-45E5-A55D-ACD7520AC7B6}">
      <dsp:nvSpPr>
        <dsp:cNvPr id="0" name=""/>
        <dsp:cNvSpPr/>
      </dsp:nvSpPr>
      <dsp:spPr>
        <a:xfrm rot="18925130">
          <a:off x="5248656" y="934940"/>
          <a:ext cx="1180760"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A6BC74-B601-4832-97EC-BC9B6FA1BB27}">
      <dsp:nvSpPr>
        <dsp:cNvPr id="0" name=""/>
        <dsp:cNvSpPr/>
      </dsp:nvSpPr>
      <dsp:spPr>
        <a:xfrm>
          <a:off x="4934873" y="-96357"/>
          <a:ext cx="2649332"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ar-EG" sz="3100" kern="1200" dirty="0" smtClean="0"/>
            <a:t>القدرة على الانتباه إلى الأشكال البصرية والمثيرات الأخرى.</a:t>
          </a:r>
          <a:endParaRPr lang="en-US" sz="3100" kern="1200" dirty="0"/>
        </a:p>
      </dsp:txBody>
      <dsp:txXfrm>
        <a:off x="4992692" y="-38538"/>
        <a:ext cx="2533694" cy="18584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931C9-8870-40E1-B61E-6384283259FD}">
      <dsp:nvSpPr>
        <dsp:cNvPr id="0" name=""/>
        <dsp:cNvSpPr/>
      </dsp:nvSpPr>
      <dsp:spPr>
        <a:xfrm rot="5400000">
          <a:off x="7438870" y="141923"/>
          <a:ext cx="930270" cy="65118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dirty="0" smtClean="0"/>
            <a:t>1-</a:t>
          </a:r>
          <a:endParaRPr lang="en-US" sz="1800" kern="1200" dirty="0"/>
        </a:p>
      </dsp:txBody>
      <dsp:txXfrm rot="-5400000">
        <a:off x="7578411" y="327978"/>
        <a:ext cx="651189" cy="279081"/>
      </dsp:txXfrm>
    </dsp:sp>
    <dsp:sp modelId="{203F7C16-D8AF-4BD5-9840-66293E9630EE}">
      <dsp:nvSpPr>
        <dsp:cNvPr id="0" name=""/>
        <dsp:cNvSpPr/>
      </dsp:nvSpPr>
      <dsp:spPr>
        <a:xfrm rot="16200000">
          <a:off x="3486867" y="-3484484"/>
          <a:ext cx="604675" cy="7578410"/>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56032" bIns="22860" numCol="1" spcCol="1270" anchor="ctr" anchorCtr="0">
          <a:noAutofit/>
        </a:bodyPr>
        <a:lstStyle/>
        <a:p>
          <a:pPr marL="285750" lvl="1" indent="-285750" algn="r" defTabSz="1600200">
            <a:lnSpc>
              <a:spcPct val="90000"/>
            </a:lnSpc>
            <a:spcBef>
              <a:spcPct val="0"/>
            </a:spcBef>
            <a:spcAft>
              <a:spcPct val="15000"/>
            </a:spcAft>
            <a:buChar char="••"/>
          </a:pPr>
          <a:r>
            <a:rPr lang="ar-EG" sz="3600" kern="1200" dirty="0" smtClean="0"/>
            <a:t>النمو العقلي البطيئ </a:t>
          </a:r>
          <a:endParaRPr lang="en-US" sz="3600" kern="1200" dirty="0"/>
        </a:p>
      </dsp:txBody>
      <dsp:txXfrm rot="5400000">
        <a:off x="29518" y="31901"/>
        <a:ext cx="7548892" cy="545639"/>
      </dsp:txXfrm>
    </dsp:sp>
    <dsp:sp modelId="{F728B5B9-DB4B-4FA3-AB23-9B91B407832F}">
      <dsp:nvSpPr>
        <dsp:cNvPr id="0" name=""/>
        <dsp:cNvSpPr/>
      </dsp:nvSpPr>
      <dsp:spPr>
        <a:xfrm rot="5400000">
          <a:off x="7438870" y="876836"/>
          <a:ext cx="930270" cy="651189"/>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ar-SA" sz="1800" kern="1200" dirty="0" smtClean="0"/>
            <a:t>2-</a:t>
          </a:r>
          <a:endParaRPr lang="en-US" sz="1800" kern="1200" dirty="0"/>
        </a:p>
      </dsp:txBody>
      <dsp:txXfrm rot="-5400000">
        <a:off x="7578411" y="1062891"/>
        <a:ext cx="651189" cy="279081"/>
      </dsp:txXfrm>
    </dsp:sp>
    <dsp:sp modelId="{E09E9DDC-4A98-45A7-9A1F-1AB27B299DFE}">
      <dsp:nvSpPr>
        <dsp:cNvPr id="0" name=""/>
        <dsp:cNvSpPr/>
      </dsp:nvSpPr>
      <dsp:spPr>
        <a:xfrm rot="16200000">
          <a:off x="3486867" y="-2749571"/>
          <a:ext cx="604675" cy="7578410"/>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27584" bIns="20320" numCol="1" spcCol="1270" anchor="ctr" anchorCtr="0">
          <a:noAutofit/>
        </a:bodyPr>
        <a:lstStyle/>
        <a:p>
          <a:pPr marL="285750" lvl="1" indent="-285750" algn="r" defTabSz="1422400" rtl="0">
            <a:lnSpc>
              <a:spcPct val="90000"/>
            </a:lnSpc>
            <a:spcBef>
              <a:spcPct val="0"/>
            </a:spcBef>
            <a:spcAft>
              <a:spcPct val="15000"/>
            </a:spcAft>
            <a:buChar char="••"/>
          </a:pPr>
          <a:r>
            <a:rPr lang="ar-EG" sz="3200" kern="1200" dirty="0" smtClean="0"/>
            <a:t>النقص في مجال الانتباه</a:t>
          </a:r>
          <a:endParaRPr lang="en-US" sz="3200" kern="1200" dirty="0"/>
        </a:p>
      </dsp:txBody>
      <dsp:txXfrm rot="5400000">
        <a:off x="29518" y="766814"/>
        <a:ext cx="7548892" cy="545639"/>
      </dsp:txXfrm>
    </dsp:sp>
    <dsp:sp modelId="{E6CEE26F-FD4D-4B22-8331-9953F0B5E428}">
      <dsp:nvSpPr>
        <dsp:cNvPr id="0" name=""/>
        <dsp:cNvSpPr/>
      </dsp:nvSpPr>
      <dsp:spPr>
        <a:xfrm rot="5400000">
          <a:off x="7438870" y="1611750"/>
          <a:ext cx="930270" cy="651189"/>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dirty="0" smtClean="0"/>
            <a:t>3-</a:t>
          </a:r>
          <a:endParaRPr lang="en-US" sz="1800" kern="1200" dirty="0"/>
        </a:p>
      </dsp:txBody>
      <dsp:txXfrm rot="-5400000">
        <a:off x="7578411" y="1797805"/>
        <a:ext cx="651189" cy="279081"/>
      </dsp:txXfrm>
    </dsp:sp>
    <dsp:sp modelId="{60852740-2F4E-4BA0-8ED1-5026DBE27B21}">
      <dsp:nvSpPr>
        <dsp:cNvPr id="0" name=""/>
        <dsp:cNvSpPr/>
      </dsp:nvSpPr>
      <dsp:spPr>
        <a:xfrm rot="16200000">
          <a:off x="3486867" y="-2014657"/>
          <a:ext cx="604675" cy="7578410"/>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56032" bIns="22860" numCol="1" spcCol="1270" anchor="ctr" anchorCtr="0">
          <a:noAutofit/>
        </a:bodyPr>
        <a:lstStyle/>
        <a:p>
          <a:pPr marL="285750" lvl="1" indent="-285750" algn="r" defTabSz="1600200">
            <a:lnSpc>
              <a:spcPct val="90000"/>
            </a:lnSpc>
            <a:spcBef>
              <a:spcPct val="0"/>
            </a:spcBef>
            <a:spcAft>
              <a:spcPct val="15000"/>
            </a:spcAft>
            <a:buChar char="••"/>
          </a:pPr>
          <a:r>
            <a:rPr lang="ar-EG" sz="3600" kern="1200" dirty="0" smtClean="0"/>
            <a:t>ضعف التركيز</a:t>
          </a:r>
          <a:endParaRPr lang="en-US" sz="3600" kern="1200" dirty="0"/>
        </a:p>
      </dsp:txBody>
      <dsp:txXfrm rot="5400000">
        <a:off x="29518" y="1501728"/>
        <a:ext cx="7548892" cy="5456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0" y="0"/>
          <a:ext cx="8208913" cy="1175284"/>
        </a:xfrm>
        <a:prstGeom prst="rect">
          <a:avLst/>
        </a:prstGeom>
        <a:solidFill>
          <a:srgbClr val="D68B1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600200" rtl="1">
            <a:lnSpc>
              <a:spcPct val="90000"/>
            </a:lnSpc>
            <a:spcBef>
              <a:spcPct val="0"/>
            </a:spcBef>
            <a:spcAft>
              <a:spcPct val="35000"/>
            </a:spcAft>
          </a:pPr>
          <a:r>
            <a:rPr lang="ar-EG" sz="3600" b="1" kern="1200" dirty="0" smtClean="0"/>
            <a:t>1- التحليل البصري.</a:t>
          </a:r>
          <a:endParaRPr lang="ar-EG" sz="3600" b="1" kern="1200" dirty="0"/>
        </a:p>
      </dsp:txBody>
      <dsp:txXfrm>
        <a:off x="0" y="0"/>
        <a:ext cx="8208913" cy="1175284"/>
      </dsp:txXfrm>
    </dsp:sp>
    <dsp:sp modelId="{662C6539-9166-4380-8E82-3DA85E63DEBC}">
      <dsp:nvSpPr>
        <dsp:cNvPr id="0" name=""/>
        <dsp:cNvSpPr/>
      </dsp:nvSpPr>
      <dsp:spPr>
        <a:xfrm>
          <a:off x="0" y="1160741"/>
          <a:ext cx="8208913" cy="1233410"/>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r" defTabSz="1422400" rtl="1">
            <a:lnSpc>
              <a:spcPct val="90000"/>
            </a:lnSpc>
            <a:spcBef>
              <a:spcPct val="0"/>
            </a:spcBef>
            <a:spcAft>
              <a:spcPct val="35000"/>
            </a:spcAft>
          </a:pPr>
          <a:r>
            <a:rPr lang="ar-EG" sz="3200" b="1" kern="1200" dirty="0" smtClean="0"/>
            <a:t>2- تعرف الحروف وأوزانها الصوتية.</a:t>
          </a:r>
          <a:endParaRPr lang="ar-EG" sz="3200" b="1" kern="1200" dirty="0"/>
        </a:p>
      </dsp:txBody>
      <dsp:txXfrm>
        <a:off x="0" y="1160741"/>
        <a:ext cx="8208913" cy="1233410"/>
      </dsp:txXfrm>
    </dsp:sp>
    <dsp:sp modelId="{B1A48C0A-98BA-43F2-9369-21E805351947}">
      <dsp:nvSpPr>
        <dsp:cNvPr id="0" name=""/>
        <dsp:cNvSpPr/>
      </dsp:nvSpPr>
      <dsp:spPr>
        <a:xfrm>
          <a:off x="0" y="2569932"/>
          <a:ext cx="8208913" cy="160639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r" defTabSz="1422400">
            <a:lnSpc>
              <a:spcPct val="90000"/>
            </a:lnSpc>
            <a:spcBef>
              <a:spcPct val="0"/>
            </a:spcBef>
            <a:spcAft>
              <a:spcPct val="35000"/>
            </a:spcAft>
          </a:pPr>
          <a:r>
            <a:rPr lang="ar-EG" sz="3200" b="1" kern="1200" dirty="0" smtClean="0"/>
            <a:t>3- تركيب الأصوات من الحروف المتعلمة.</a:t>
          </a:r>
          <a:endParaRPr lang="ar-EG" sz="2400" b="1" kern="1200" dirty="0"/>
        </a:p>
      </dsp:txBody>
      <dsp:txXfrm>
        <a:off x="0" y="2569932"/>
        <a:ext cx="8208913" cy="16063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AA311-9C0E-4CA7-B0C8-A16447A4D50A}">
      <dsp:nvSpPr>
        <dsp:cNvPr id="0" name=""/>
        <dsp:cNvSpPr/>
      </dsp:nvSpPr>
      <dsp:spPr>
        <a:xfrm rot="16200000">
          <a:off x="-1375393" y="1379034"/>
          <a:ext cx="4525963" cy="176789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2596" bIns="0" numCol="1" spcCol="1270" anchor="ctr" anchorCtr="0">
          <a:noAutofit/>
        </a:bodyPr>
        <a:lstStyle/>
        <a:p>
          <a:pPr lvl="0" algn="ctr" defTabSz="1778000">
            <a:lnSpc>
              <a:spcPct val="90000"/>
            </a:lnSpc>
            <a:spcBef>
              <a:spcPct val="0"/>
            </a:spcBef>
            <a:spcAft>
              <a:spcPct val="35000"/>
            </a:spcAft>
          </a:pPr>
          <a:r>
            <a:rPr lang="ar-SA" sz="4000" kern="1200" dirty="0" smtClean="0"/>
            <a:t>ترتيب جمل لقصة مصورة</a:t>
          </a:r>
          <a:endParaRPr lang="en-US" sz="4000" kern="1200" dirty="0"/>
        </a:p>
      </dsp:txBody>
      <dsp:txXfrm rot="5400000">
        <a:off x="3641" y="905193"/>
        <a:ext cx="1767894" cy="2715577"/>
      </dsp:txXfrm>
    </dsp:sp>
    <dsp:sp modelId="{9E5CEB91-4330-4663-A767-42B3D0C27A8E}">
      <dsp:nvSpPr>
        <dsp:cNvPr id="0" name=""/>
        <dsp:cNvSpPr/>
      </dsp:nvSpPr>
      <dsp:spPr>
        <a:xfrm rot="16200000">
          <a:off x="690109" y="1391844"/>
          <a:ext cx="4525963" cy="174227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2596" bIns="0" numCol="1" spcCol="1270" anchor="ctr" anchorCtr="0">
          <a:noAutofit/>
        </a:bodyPr>
        <a:lstStyle/>
        <a:p>
          <a:pPr lvl="0" algn="ctr" defTabSz="1778000">
            <a:lnSpc>
              <a:spcPct val="90000"/>
            </a:lnSpc>
            <a:spcBef>
              <a:spcPct val="0"/>
            </a:spcBef>
            <a:spcAft>
              <a:spcPct val="35000"/>
            </a:spcAft>
          </a:pPr>
          <a:r>
            <a:rPr lang="ar-SA" sz="4000" kern="1200" dirty="0" smtClean="0"/>
            <a:t>تكميل جمل</a:t>
          </a:r>
          <a:endParaRPr lang="en-US" sz="4000" kern="1200" dirty="0"/>
        </a:p>
      </dsp:txBody>
      <dsp:txXfrm rot="5400000">
        <a:off x="2081953" y="905193"/>
        <a:ext cx="1742274" cy="2715577"/>
      </dsp:txXfrm>
    </dsp:sp>
    <dsp:sp modelId="{162135A4-44E3-4CDF-8D5F-60404C6E5D79}">
      <dsp:nvSpPr>
        <dsp:cNvPr id="0" name=""/>
        <dsp:cNvSpPr/>
      </dsp:nvSpPr>
      <dsp:spPr>
        <a:xfrm rot="16200000">
          <a:off x="2640694" y="1493951"/>
          <a:ext cx="4525963" cy="1538060"/>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2596" bIns="0" numCol="1" spcCol="1270" anchor="ctr" anchorCtr="0">
          <a:noAutofit/>
        </a:bodyPr>
        <a:lstStyle/>
        <a:p>
          <a:pPr lvl="0" algn="ctr" defTabSz="1778000">
            <a:lnSpc>
              <a:spcPct val="90000"/>
            </a:lnSpc>
            <a:spcBef>
              <a:spcPct val="0"/>
            </a:spcBef>
            <a:spcAft>
              <a:spcPct val="35000"/>
            </a:spcAft>
          </a:pPr>
          <a:r>
            <a:rPr lang="ar-SA" sz="4000" kern="1200" dirty="0" smtClean="0"/>
            <a:t>تكوين جمل من أجزاء جمل</a:t>
          </a:r>
          <a:endParaRPr lang="en-US" sz="4000" kern="1200" dirty="0"/>
        </a:p>
      </dsp:txBody>
      <dsp:txXfrm rot="5400000">
        <a:off x="4134645" y="905193"/>
        <a:ext cx="1538060" cy="2715577"/>
      </dsp:txXfrm>
    </dsp:sp>
    <dsp:sp modelId="{61F3C506-8713-40BE-84BF-52A978FCE506}">
      <dsp:nvSpPr>
        <dsp:cNvPr id="0" name=""/>
        <dsp:cNvSpPr/>
      </dsp:nvSpPr>
      <dsp:spPr>
        <a:xfrm rot="16200000">
          <a:off x="4841560" y="1141564"/>
          <a:ext cx="4525963" cy="2242834"/>
        </a:xfrm>
        <a:prstGeom prst="flowChartManualOperation">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2596" bIns="0" numCol="1" spcCol="1270" anchor="ctr" anchorCtr="0">
          <a:noAutofit/>
        </a:bodyPr>
        <a:lstStyle/>
        <a:p>
          <a:pPr lvl="0" algn="ctr" defTabSz="1778000">
            <a:lnSpc>
              <a:spcPct val="90000"/>
            </a:lnSpc>
            <a:spcBef>
              <a:spcPct val="0"/>
            </a:spcBef>
            <a:spcAft>
              <a:spcPct val="35000"/>
            </a:spcAft>
          </a:pPr>
          <a:r>
            <a:rPr lang="ar-SA" sz="4000" kern="1200" dirty="0" smtClean="0"/>
            <a:t>تكوين جمل من كلمات في ضوء مثال</a:t>
          </a:r>
          <a:endParaRPr lang="en-US" sz="4000" kern="1200" dirty="0"/>
        </a:p>
      </dsp:txBody>
      <dsp:txXfrm rot="5400000">
        <a:off x="5983124" y="905193"/>
        <a:ext cx="2242834" cy="27155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3797-3F87-4C81-AA8F-026201D4C838}">
      <dsp:nvSpPr>
        <dsp:cNvPr id="0" name=""/>
        <dsp:cNvSpPr/>
      </dsp:nvSpPr>
      <dsp:spPr>
        <a:xfrm rot="10800000">
          <a:off x="5343972" y="1835776"/>
          <a:ext cx="943629" cy="828861"/>
        </a:xfrm>
        <a:prstGeom prst="bentArrow">
          <a:avLst>
            <a:gd name="adj1" fmla="val 32840"/>
            <a:gd name="adj2" fmla="val 25000"/>
            <a:gd name="adj3" fmla="val 35780"/>
            <a:gd name="adj4"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D4E6ED-16F7-448F-B926-F419116232CB}">
      <dsp:nvSpPr>
        <dsp:cNvPr id="0" name=""/>
        <dsp:cNvSpPr/>
      </dsp:nvSpPr>
      <dsp:spPr>
        <a:xfrm>
          <a:off x="3247949" y="71611"/>
          <a:ext cx="4977155" cy="191002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a:lnSpc>
              <a:spcPct val="90000"/>
            </a:lnSpc>
            <a:spcBef>
              <a:spcPct val="0"/>
            </a:spcBef>
            <a:spcAft>
              <a:spcPct val="35000"/>
            </a:spcAft>
          </a:pPr>
          <a:r>
            <a:rPr lang="ar-SA" sz="3200" kern="1200" dirty="0" smtClean="0"/>
            <a:t>من المداخل التي أثبتت فعاليتها في تعليم القراءة للمعاقين عقلياً مدخل القصص المصورة.</a:t>
          </a:r>
          <a:endParaRPr lang="en-US" sz="3200" kern="1200" dirty="0"/>
        </a:p>
      </dsp:txBody>
      <dsp:txXfrm>
        <a:off x="3341205" y="164867"/>
        <a:ext cx="4790643" cy="1723512"/>
      </dsp:txXfrm>
    </dsp:sp>
    <dsp:sp modelId="{D7821C91-576A-4351-88EE-D54C7D7F4F53}">
      <dsp:nvSpPr>
        <dsp:cNvPr id="0" name=""/>
        <dsp:cNvSpPr/>
      </dsp:nvSpPr>
      <dsp:spPr>
        <a:xfrm>
          <a:off x="4039780" y="952731"/>
          <a:ext cx="1014818" cy="789391"/>
        </a:xfrm>
        <a:prstGeom prst="rect">
          <a:avLst/>
        </a:prstGeom>
        <a:noFill/>
        <a:ln>
          <a:noFill/>
        </a:ln>
        <a:effectLst/>
      </dsp:spPr>
      <dsp:style>
        <a:lnRef idx="0">
          <a:scrgbClr r="0" g="0" b="0"/>
        </a:lnRef>
        <a:fillRef idx="0">
          <a:scrgbClr r="0" g="0" b="0"/>
        </a:fillRef>
        <a:effectRef idx="0">
          <a:scrgbClr r="0" g="0" b="0"/>
        </a:effectRef>
        <a:fontRef idx="minor"/>
      </dsp:style>
    </dsp:sp>
    <dsp:sp modelId="{E1C3D00C-2457-498C-BACD-85C828F812B5}">
      <dsp:nvSpPr>
        <dsp:cNvPr id="0" name=""/>
        <dsp:cNvSpPr/>
      </dsp:nvSpPr>
      <dsp:spPr>
        <a:xfrm>
          <a:off x="3419" y="1956710"/>
          <a:ext cx="5833725" cy="217634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a:lnSpc>
              <a:spcPct val="90000"/>
            </a:lnSpc>
            <a:spcBef>
              <a:spcPct val="0"/>
            </a:spcBef>
            <a:spcAft>
              <a:spcPct val="35000"/>
            </a:spcAft>
          </a:pPr>
          <a:r>
            <a:rPr lang="ar-SA" sz="3200" kern="1200" dirty="0" smtClean="0"/>
            <a:t>تسهم القصص المصورة في تنمية قدرة المعاق عقلياً في التعامل مع الرموز كبديل للواقع، تمهيداً للتعامل مع الحروف والكلمات</a:t>
          </a:r>
          <a:endParaRPr lang="en-US" sz="3200" kern="1200" dirty="0"/>
        </a:p>
      </dsp:txBody>
      <dsp:txXfrm>
        <a:off x="109678" y="2062969"/>
        <a:ext cx="5621207" cy="19638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33163-8875-43DD-BDB8-2FA669C94BB2}">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D91F6-88A6-4587-8C13-87CC4EDC8D29}">
      <dsp:nvSpPr>
        <dsp:cNvPr id="0" name=""/>
        <dsp:cNvSpPr/>
      </dsp:nvSpPr>
      <dsp:spPr>
        <a:xfrm>
          <a:off x="62482" y="347956"/>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2668" bIns="60960" numCol="1" spcCol="1270" anchor="ctr" anchorCtr="0">
          <a:noAutofit/>
        </a:bodyPr>
        <a:lstStyle/>
        <a:p>
          <a:pPr lvl="0" algn="r" defTabSz="1066800">
            <a:lnSpc>
              <a:spcPct val="90000"/>
            </a:lnSpc>
            <a:spcBef>
              <a:spcPct val="0"/>
            </a:spcBef>
            <a:spcAft>
              <a:spcPct val="35000"/>
            </a:spcAft>
          </a:pPr>
          <a:r>
            <a:rPr lang="ar-SA" sz="2400" kern="1200" dirty="0" smtClean="0"/>
            <a:t>التقرير، من خلال تنمية موضوعات ومجالات الحديث الحقيقية.</a:t>
          </a:r>
          <a:endParaRPr lang="en-US" sz="2400" kern="1200" dirty="0"/>
        </a:p>
      </dsp:txBody>
      <dsp:txXfrm>
        <a:off x="62482" y="347956"/>
        <a:ext cx="7655707" cy="696274"/>
      </dsp:txXfrm>
    </dsp:sp>
    <dsp:sp modelId="{39A2EF12-B0E1-4137-9089-4008CFA6EB82}">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C1F2D9-C9AD-4835-927D-5211D72AE961}">
      <dsp:nvSpPr>
        <dsp:cNvPr id="0" name=""/>
        <dsp:cNvSpPr/>
      </dsp:nvSpPr>
      <dsp:spPr>
        <a:xfrm>
          <a:off x="62482" y="1392548"/>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2668" bIns="60960" numCol="1" spcCol="1270" anchor="ctr" anchorCtr="0">
          <a:noAutofit/>
        </a:bodyPr>
        <a:lstStyle/>
        <a:p>
          <a:pPr lvl="0" algn="r" defTabSz="1066800">
            <a:lnSpc>
              <a:spcPct val="90000"/>
            </a:lnSpc>
            <a:spcBef>
              <a:spcPct val="0"/>
            </a:spcBef>
            <a:spcAft>
              <a:spcPct val="35000"/>
            </a:spcAft>
          </a:pPr>
          <a:r>
            <a:rPr lang="ar-SA" sz="2400" kern="1200" dirty="0" smtClean="0"/>
            <a:t>الإخبار، كأقوال عن الصفات والوظائف والعلاقات لموضوع الحديث.</a:t>
          </a:r>
          <a:endParaRPr lang="en-US" sz="2400" kern="1200" dirty="0"/>
        </a:p>
      </dsp:txBody>
      <dsp:txXfrm>
        <a:off x="62482" y="1392548"/>
        <a:ext cx="7256517" cy="696274"/>
      </dsp:txXfrm>
    </dsp:sp>
    <dsp:sp modelId="{0A51C9AE-7228-4C00-8927-482213EDEAFB}">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0E5DA-A3A6-4F48-A46F-163E355FE2FF}">
      <dsp:nvSpPr>
        <dsp:cNvPr id="0" name=""/>
        <dsp:cNvSpPr/>
      </dsp:nvSpPr>
      <dsp:spPr>
        <a:xfrm>
          <a:off x="62482" y="2437140"/>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2668" bIns="60960" numCol="1" spcCol="1270" anchor="ctr" anchorCtr="0">
          <a:noAutofit/>
        </a:bodyPr>
        <a:lstStyle/>
        <a:p>
          <a:pPr lvl="0" algn="r" defTabSz="1066800">
            <a:lnSpc>
              <a:spcPct val="90000"/>
            </a:lnSpc>
            <a:spcBef>
              <a:spcPct val="0"/>
            </a:spcBef>
            <a:spcAft>
              <a:spcPct val="35000"/>
            </a:spcAft>
          </a:pPr>
          <a:r>
            <a:rPr lang="ar-SA" sz="2400" kern="1200" dirty="0" smtClean="0"/>
            <a:t>الاستدلال، كالتركيب وإعادة التركيب للمقدمات والنتائج.</a:t>
          </a:r>
          <a:endParaRPr lang="en-US" sz="2400" kern="1200" dirty="0"/>
        </a:p>
      </dsp:txBody>
      <dsp:txXfrm>
        <a:off x="62482" y="2437140"/>
        <a:ext cx="7256517" cy="696274"/>
      </dsp:txXfrm>
    </dsp:sp>
    <dsp:sp modelId="{50C4EB41-EAD9-40CD-A277-8FA11E7FD7DC}">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F58911-8954-4CA9-AA94-394DDF653881}">
      <dsp:nvSpPr>
        <dsp:cNvPr id="0" name=""/>
        <dsp:cNvSpPr/>
      </dsp:nvSpPr>
      <dsp:spPr>
        <a:xfrm>
          <a:off x="62482" y="3481732"/>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552668" bIns="60960" numCol="1" spcCol="1270" anchor="ctr" anchorCtr="0">
          <a:noAutofit/>
        </a:bodyPr>
        <a:lstStyle/>
        <a:p>
          <a:pPr lvl="0" algn="r" defTabSz="1066800">
            <a:lnSpc>
              <a:spcPct val="90000"/>
            </a:lnSpc>
            <a:spcBef>
              <a:spcPct val="0"/>
            </a:spcBef>
            <a:spcAft>
              <a:spcPct val="35000"/>
            </a:spcAft>
          </a:pPr>
          <a:r>
            <a:rPr lang="ar-SA" sz="2400" kern="1200" dirty="0" smtClean="0"/>
            <a:t>التقدير وابداء الرأى والتفسير للمواقف المصورة من قبل التلاميذ.</a:t>
          </a:r>
          <a:endParaRPr lang="en-US" sz="2400" kern="1200" dirty="0"/>
        </a:p>
      </dsp:txBody>
      <dsp:txXfrm>
        <a:off x="62482" y="3481732"/>
        <a:ext cx="7655707" cy="696274"/>
      </dsp:txXfrm>
    </dsp:sp>
    <dsp:sp modelId="{6AA49573-D792-42FA-B0E7-FFBC317E2899}">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a:t>
            </a:r>
            <a:r>
              <a:rPr lang="ar-EG" altLang="en-US" sz="3000" b="1" dirty="0" smtClean="0">
                <a:solidFill>
                  <a:srgbClr val="8BB434"/>
                </a:solidFill>
                <a:latin typeface="Corbel"/>
                <a:ea typeface="+mj-ea"/>
                <a:cs typeface="Tahoma"/>
              </a:rPr>
              <a:t>الثالثة</a:t>
            </a:r>
            <a:r>
              <a:rPr lang="ar-SA" altLang="en-US" sz="3000" b="1" dirty="0" smtClean="0">
                <a:solidFill>
                  <a:srgbClr val="8BB434"/>
                </a:solidFill>
                <a:latin typeface="Corbel"/>
                <a:ea typeface="+mj-ea"/>
                <a:cs typeface="Tahoma"/>
              </a:rPr>
              <a:t>تعليم </a:t>
            </a:r>
            <a:r>
              <a:rPr lang="ar-EG" altLang="en-US" sz="3000" b="1" dirty="0" smtClean="0">
                <a:solidFill>
                  <a:srgbClr val="8BB434"/>
                </a:solidFill>
                <a:latin typeface="Corbel"/>
                <a:ea typeface="+mj-ea"/>
                <a:cs typeface="Tahoma"/>
              </a:rPr>
              <a:t>عام</a:t>
            </a:r>
            <a:r>
              <a:rPr lang="ar-SA" altLang="en-US" sz="3000" b="1" dirty="0" smtClean="0">
                <a:solidFill>
                  <a:srgbClr val="8BB434"/>
                </a:solidFill>
                <a:latin typeface="Corbel"/>
                <a:ea typeface="+mj-ea"/>
                <a:cs typeface="Tahoma"/>
              </a:rPr>
              <a:t> </a:t>
            </a:r>
            <a:r>
              <a:rPr lang="ar-SA" altLang="en-US" sz="3500" b="1" dirty="0">
                <a:solidFill>
                  <a:srgbClr val="8BB434"/>
                </a:solidFill>
                <a:latin typeface="Corbel"/>
                <a:ea typeface="+mj-ea"/>
                <a:cs typeface="Tahoma"/>
              </a:rPr>
              <a:t>شعبة 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a:t>
            </a:r>
            <a:r>
              <a:rPr lang="ar-SA" b="1" dirty="0" smtClean="0">
                <a:solidFill>
                  <a:schemeClr val="tx1"/>
                </a:solidFill>
              </a:rPr>
              <a:t>الموافق</a:t>
            </a:r>
            <a:r>
              <a:rPr lang="ar-EG" b="1" dirty="0" smtClean="0">
                <a:solidFill>
                  <a:schemeClr val="tx1"/>
                </a:solidFill>
              </a:rPr>
              <a:t>31</a:t>
            </a:r>
            <a:r>
              <a:rPr lang="ar-SA" b="1" dirty="0" smtClean="0">
                <a:solidFill>
                  <a:schemeClr val="tx1"/>
                </a:solidFill>
              </a:rPr>
              <a:t> /3 </a:t>
            </a:r>
            <a:r>
              <a:rPr lang="ar-SA" b="1" dirty="0">
                <a:solidFill>
                  <a:schemeClr val="tx1"/>
                </a:solidFill>
              </a:rPr>
              <a:t>/ 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19701"/>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ar-EG" sz="2800" b="1" dirty="0" smtClean="0">
                <a:solidFill>
                  <a:schemeClr val="tx2"/>
                </a:solidFill>
              </a:rPr>
              <a:t>على أن يأخذ معلم اللغة العربية للمعاقين عقلياً بمدارس التربية الفكرية في اعتباره أهم الخصائص التي يتميز بها هؤلاء التلاميذ من حيث:</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280106"/>
              </p:ext>
            </p:extLst>
          </p:nvPr>
        </p:nvGraphicFramePr>
        <p:xfrm>
          <a:off x="457200" y="1600201"/>
          <a:ext cx="8229600" cy="2404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7911797" y="4149080"/>
            <a:ext cx="739240" cy="1056057"/>
            <a:chOff x="7490360" y="854422"/>
            <a:chExt cx="739240" cy="1056057"/>
          </a:xfrm>
        </p:grpSpPr>
        <p:sp>
          <p:nvSpPr>
            <p:cNvPr id="9" name="Chevron 8"/>
            <p:cNvSpPr/>
            <p:nvPr/>
          </p:nvSpPr>
          <p:spPr>
            <a:xfrm rot="5400000">
              <a:off x="7331951" y="1012831"/>
              <a:ext cx="1056057" cy="739240"/>
            </a:xfrm>
            <a:prstGeom prst="chevron">
              <a:avLst/>
            </a:prstGeom>
          </p:spPr>
          <p:style>
            <a:lnRef idx="1">
              <a:schemeClr val="accent4">
                <a:hueOff val="-2232385"/>
                <a:satOff val="13449"/>
                <a:lumOff val="1078"/>
                <a:alphaOff val="0"/>
              </a:schemeClr>
            </a:lnRef>
            <a:fillRef idx="3">
              <a:schemeClr val="accent4">
                <a:hueOff val="-2232385"/>
                <a:satOff val="13449"/>
                <a:lumOff val="1078"/>
                <a:alphaOff val="0"/>
              </a:schemeClr>
            </a:fillRef>
            <a:effectRef idx="2">
              <a:schemeClr val="accent4">
                <a:hueOff val="-2232385"/>
                <a:satOff val="13449"/>
                <a:lumOff val="1078"/>
                <a:alphaOff val="0"/>
              </a:schemeClr>
            </a:effectRef>
            <a:fontRef idx="minor">
              <a:schemeClr val="lt1"/>
            </a:fontRef>
          </p:style>
        </p:sp>
        <p:sp>
          <p:nvSpPr>
            <p:cNvPr id="10" name="Chevron 4"/>
            <p:cNvSpPr/>
            <p:nvPr/>
          </p:nvSpPr>
          <p:spPr>
            <a:xfrm>
              <a:off x="7490360" y="1224042"/>
              <a:ext cx="739240" cy="316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ar-EG" sz="2000" dirty="0" smtClean="0"/>
                <a:t>4-</a:t>
              </a:r>
              <a:endParaRPr lang="en-US" sz="2000" kern="1200" dirty="0"/>
            </a:p>
          </p:txBody>
        </p:sp>
      </p:grpSp>
      <p:grpSp>
        <p:nvGrpSpPr>
          <p:cNvPr id="6" name="Group 5"/>
          <p:cNvGrpSpPr/>
          <p:nvPr/>
        </p:nvGrpSpPr>
        <p:grpSpPr>
          <a:xfrm>
            <a:off x="421437" y="4149082"/>
            <a:ext cx="7490360" cy="686437"/>
            <a:chOff x="0" y="854424"/>
            <a:chExt cx="7490360" cy="686437"/>
          </a:xfrm>
        </p:grpSpPr>
        <p:sp>
          <p:nvSpPr>
            <p:cNvPr id="7" name="Round Same Side Corner Rectangle 6"/>
            <p:cNvSpPr/>
            <p:nvPr/>
          </p:nvSpPr>
          <p:spPr>
            <a:xfrm rot="16200000">
              <a:off x="3401961" y="-2547537"/>
              <a:ext cx="686437" cy="7490359"/>
            </a:xfrm>
            <a:prstGeom prst="round2SameRect">
              <a:avLst/>
            </a:prstGeom>
          </p:spPr>
          <p:style>
            <a:lnRef idx="1">
              <a:schemeClr val="accent4">
                <a:hueOff val="-2232385"/>
                <a:satOff val="13449"/>
                <a:lumOff val="107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 Same Side Corner Rectangle 6"/>
            <p:cNvSpPr/>
            <p:nvPr/>
          </p:nvSpPr>
          <p:spPr>
            <a:xfrm rot="21600000">
              <a:off x="33510" y="887932"/>
              <a:ext cx="7456850" cy="6194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84480" bIns="25400" numCol="1" spcCol="1270" anchor="ctr" anchorCtr="0">
              <a:noAutofit/>
            </a:bodyPr>
            <a:lstStyle/>
            <a:p>
              <a:pPr marL="0" lvl="1" algn="r" defTabSz="1778000" rtl="0">
                <a:lnSpc>
                  <a:spcPct val="90000"/>
                </a:lnSpc>
                <a:spcBef>
                  <a:spcPct val="0"/>
                </a:spcBef>
                <a:spcAft>
                  <a:spcPct val="15000"/>
                </a:spcAft>
              </a:pPr>
              <a:r>
                <a:rPr lang="ar-EG" sz="3600" kern="1200" dirty="0" smtClean="0"/>
                <a:t>نقص الوعي اللغوي</a:t>
              </a:r>
              <a:endParaRPr lang="en-US" sz="3600" kern="1200" dirty="0"/>
            </a:p>
          </p:txBody>
        </p:sp>
      </p:grpSp>
      <p:grpSp>
        <p:nvGrpSpPr>
          <p:cNvPr id="11" name="Group 10"/>
          <p:cNvGrpSpPr/>
          <p:nvPr/>
        </p:nvGrpSpPr>
        <p:grpSpPr>
          <a:xfrm>
            <a:off x="7947560" y="5013176"/>
            <a:ext cx="739240" cy="1056057"/>
            <a:chOff x="7490360" y="854422"/>
            <a:chExt cx="739240" cy="1056057"/>
          </a:xfrm>
        </p:grpSpPr>
        <p:sp>
          <p:nvSpPr>
            <p:cNvPr id="15" name="Chevron 14"/>
            <p:cNvSpPr/>
            <p:nvPr/>
          </p:nvSpPr>
          <p:spPr>
            <a:xfrm rot="5400000">
              <a:off x="7331951" y="1012831"/>
              <a:ext cx="1056057" cy="739240"/>
            </a:xfrm>
            <a:prstGeom prst="chevron">
              <a:avLst/>
            </a:prstGeom>
          </p:spPr>
          <p:style>
            <a:lnRef idx="1">
              <a:schemeClr val="accent4">
                <a:hueOff val="-2232385"/>
                <a:satOff val="13449"/>
                <a:lumOff val="1078"/>
                <a:alphaOff val="0"/>
              </a:schemeClr>
            </a:lnRef>
            <a:fillRef idx="3">
              <a:schemeClr val="accent4">
                <a:hueOff val="-2232385"/>
                <a:satOff val="13449"/>
                <a:lumOff val="1078"/>
                <a:alphaOff val="0"/>
              </a:schemeClr>
            </a:fillRef>
            <a:effectRef idx="2">
              <a:schemeClr val="accent4">
                <a:hueOff val="-2232385"/>
                <a:satOff val="13449"/>
                <a:lumOff val="1078"/>
                <a:alphaOff val="0"/>
              </a:schemeClr>
            </a:effectRef>
            <a:fontRef idx="minor">
              <a:schemeClr val="lt1"/>
            </a:fontRef>
          </p:style>
        </p:sp>
        <p:sp>
          <p:nvSpPr>
            <p:cNvPr id="16" name="Chevron 4"/>
            <p:cNvSpPr/>
            <p:nvPr/>
          </p:nvSpPr>
          <p:spPr>
            <a:xfrm>
              <a:off x="7490360" y="1224042"/>
              <a:ext cx="739240" cy="316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ar-EG" sz="2000" kern="1200" dirty="0" smtClean="0"/>
                <a:t>5-</a:t>
              </a:r>
              <a:endParaRPr lang="en-US" sz="2000" kern="1200" dirty="0"/>
            </a:p>
          </p:txBody>
        </p:sp>
      </p:grpSp>
      <p:grpSp>
        <p:nvGrpSpPr>
          <p:cNvPr id="12" name="Group 11"/>
          <p:cNvGrpSpPr/>
          <p:nvPr/>
        </p:nvGrpSpPr>
        <p:grpSpPr>
          <a:xfrm>
            <a:off x="457200" y="5013178"/>
            <a:ext cx="7490360" cy="1056056"/>
            <a:chOff x="0" y="854424"/>
            <a:chExt cx="7490360" cy="686437"/>
          </a:xfrm>
        </p:grpSpPr>
        <p:sp>
          <p:nvSpPr>
            <p:cNvPr id="13" name="Round Same Side Corner Rectangle 12"/>
            <p:cNvSpPr/>
            <p:nvPr/>
          </p:nvSpPr>
          <p:spPr>
            <a:xfrm rot="16200000">
              <a:off x="3401961" y="-2547537"/>
              <a:ext cx="686437" cy="7490359"/>
            </a:xfrm>
            <a:prstGeom prst="round2SameRect">
              <a:avLst/>
            </a:prstGeom>
          </p:spPr>
          <p:style>
            <a:lnRef idx="1">
              <a:schemeClr val="accent4">
                <a:hueOff val="-2232385"/>
                <a:satOff val="13449"/>
                <a:lumOff val="107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 Same Side Corner Rectangle 6"/>
            <p:cNvSpPr/>
            <p:nvPr/>
          </p:nvSpPr>
          <p:spPr>
            <a:xfrm rot="21600000">
              <a:off x="33510" y="887932"/>
              <a:ext cx="7456850" cy="6194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84480" bIns="25400" numCol="1" spcCol="1270" anchor="ctr" anchorCtr="0">
              <a:noAutofit/>
            </a:bodyPr>
            <a:lstStyle/>
            <a:p>
              <a:pPr marL="0" lvl="1" algn="r" defTabSz="1778000" rtl="0">
                <a:lnSpc>
                  <a:spcPct val="90000"/>
                </a:lnSpc>
                <a:spcBef>
                  <a:spcPct val="0"/>
                </a:spcBef>
                <a:spcAft>
                  <a:spcPct val="15000"/>
                </a:spcAft>
              </a:pPr>
              <a:r>
                <a:rPr lang="ar-EG" sz="3200" kern="1200" dirty="0" smtClean="0"/>
                <a:t>ضعف التحكم في استخدام الإشارات والحركات المناسبة.</a:t>
              </a:r>
              <a:endParaRPr lang="en-US" sz="3200" kern="1200" dirty="0"/>
            </a:p>
          </p:txBody>
        </p:sp>
      </p:grpSp>
    </p:spTree>
    <p:extLst>
      <p:ext uri="{BB962C8B-B14F-4D97-AF65-F5344CB8AC3E}">
        <p14:creationId xmlns:p14="http://schemas.microsoft.com/office/powerpoint/2010/main" val="8513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ar-EG" b="1" dirty="0" smtClean="0">
                <a:solidFill>
                  <a:schemeClr val="tx2"/>
                </a:solidFill>
              </a:rPr>
              <a:t>مواصفات البرنامج الخاص بتعليم القراءة للمعاقين عقلياً:</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ar-EG" dirty="0" smtClean="0"/>
              <a:t>- يرى ( رشدى طعيمة ، ومحمد الشعيبي، 2006) أن الطريقة الكلية البسيطة هة الأفضل للاستخدام مع المعاقين عقلياً، ويمكن البدء فقط مع عدد من الكلمات من 5- 10 كلمات كلها أسماء من الثروة اللغوية النشطة للطفل، وتمثل كل الأصوات والحروف المهمة.</a:t>
            </a:r>
          </a:p>
          <a:p>
            <a:pPr marL="0" indent="0" algn="r">
              <a:buNone/>
            </a:pPr>
            <a:r>
              <a:rPr lang="ar-EG" dirty="0" smtClean="0"/>
              <a:t>- وينبغي على معلمي التربية الفكرية الاهتمام ببعض الأنماط اللغوية التي لها أثر فعال في تحقيق التنمية اللغوية المناسبة لهؤلاء التلاميذ، من أمثلة ذلك: تشكيل المفاهيم اللغوية ، قراءة صور الكلمات.</a:t>
            </a:r>
            <a:endParaRPr lang="en-US" dirty="0"/>
          </a:p>
        </p:txBody>
      </p:sp>
    </p:spTree>
    <p:extLst>
      <p:ext uri="{BB962C8B-B14F-4D97-AF65-F5344CB8AC3E}">
        <p14:creationId xmlns:p14="http://schemas.microsoft.com/office/powerpoint/2010/main" val="66547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536" y="222251"/>
            <a:ext cx="8280920" cy="1406550"/>
            <a:chOff x="0" y="2460"/>
            <a:chExt cx="9598323" cy="1623981"/>
          </a:xfrm>
        </p:grpSpPr>
        <p:sp>
          <p:nvSpPr>
            <p:cNvPr id="3" name="Rectangle 2"/>
            <p:cNvSpPr/>
            <p:nvPr/>
          </p:nvSpPr>
          <p:spPr>
            <a:xfrm>
              <a:off x="0" y="2460"/>
              <a:ext cx="9598323" cy="1623981"/>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 name="Rectangle 3"/>
            <p:cNvSpPr/>
            <p:nvPr/>
          </p:nvSpPr>
          <p:spPr>
            <a:xfrm>
              <a:off x="0" y="2460"/>
              <a:ext cx="9598323" cy="1623981"/>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ctr" defTabSz="1422400" rtl="1">
                <a:lnSpc>
                  <a:spcPct val="90000"/>
                </a:lnSpc>
                <a:spcAft>
                  <a:spcPct val="35000"/>
                </a:spcAft>
                <a:defRPr/>
              </a:pPr>
              <a:r>
                <a:rPr lang="ar-EG" sz="2800" b="1" dirty="0" smtClean="0">
                  <a:solidFill>
                    <a:schemeClr val="tx1"/>
                  </a:solidFill>
                </a:rPr>
                <a:t>ويراعى أن تتناول جميع الكلمات على المستوى العملي ، وبعد ذلك يتم الانتقال إلى الخطوات التحليلية التركيبية التالية:</a:t>
              </a:r>
              <a:endParaRPr lang="ar-EG" sz="2800" b="1" dirty="0">
                <a:solidFill>
                  <a:schemeClr val="tx1"/>
                </a:solidFill>
              </a:endParaRPr>
            </a:p>
          </p:txBody>
        </p:sp>
      </p:grpSp>
      <p:graphicFrame>
        <p:nvGraphicFramePr>
          <p:cNvPr id="5" name="Content Placeholder 3"/>
          <p:cNvGraphicFramePr>
            <a:graphicFrameLocks/>
          </p:cNvGraphicFramePr>
          <p:nvPr>
            <p:extLst>
              <p:ext uri="{D42A27DB-BD31-4B8C-83A1-F6EECF244321}">
                <p14:modId xmlns:p14="http://schemas.microsoft.com/office/powerpoint/2010/main" val="4005290868"/>
              </p:ext>
            </p:extLst>
          </p:nvPr>
        </p:nvGraphicFramePr>
        <p:xfrm>
          <a:off x="407252" y="1772816"/>
          <a:ext cx="8208913"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31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graphicEl>
                                              <a:dgm id="{BAF9EBCC-E1D7-4E9A-8859-C86358EA7DF4}"/>
                                            </p:graphicEl>
                                          </p:spTgt>
                                        </p:tgtEl>
                                        <p:attrNameLst>
                                          <p:attrName>style.visibility</p:attrName>
                                        </p:attrNameLst>
                                      </p:cBhvr>
                                      <p:to>
                                        <p:strVal val="visible"/>
                                      </p:to>
                                    </p:set>
                                    <p:animEffect transition="in" filter="wipe(right)">
                                      <p:cBhvr>
                                        <p:cTn id="7" dur="500"/>
                                        <p:tgtEl>
                                          <p:spTgt spid="5">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62C6539-9166-4380-8E82-3DA85E63DEBC}"/>
                                            </p:graphicEl>
                                          </p:spTgt>
                                        </p:tgtEl>
                                        <p:attrNameLst>
                                          <p:attrName>style.visibility</p:attrName>
                                        </p:attrNameLst>
                                      </p:cBhvr>
                                      <p:to>
                                        <p:strVal val="visible"/>
                                      </p:to>
                                    </p:set>
                                    <p:animEffect transition="in" filter="wipe(right)">
                                      <p:cBhvr>
                                        <p:cTn id="12" dur="500"/>
                                        <p:tgtEl>
                                          <p:spTgt spid="5">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graphicEl>
                                              <a:dgm id="{B1A48C0A-98BA-43F2-9369-21E805351947}"/>
                                            </p:graphicEl>
                                          </p:spTgt>
                                        </p:tgtEl>
                                        <p:attrNameLst>
                                          <p:attrName>style.visibility</p:attrName>
                                        </p:attrNameLst>
                                      </p:cBhvr>
                                      <p:to>
                                        <p:strVal val="visible"/>
                                      </p:to>
                                    </p:set>
                                    <p:animEffect transition="in" filter="wipe(right)">
                                      <p:cBhvr>
                                        <p:cTn id="17" dur="500"/>
                                        <p:tgtEl>
                                          <p:spTgt spid="5">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chemeClr val="accent5"/>
                </a:solidFill>
                <a:effectLst>
                  <a:outerShdw blurRad="38100" dist="38100" dir="2700000" algn="tl">
                    <a:srgbClr val="000000">
                      <a:alpha val="43137"/>
                    </a:srgbClr>
                  </a:outerShdw>
                </a:effectLst>
              </a:rPr>
              <a:t>أشكال للتدريبات على إلحاق الصوت بالرمز يمكن الاستعانة بالإمكانات الآتية:</a:t>
            </a:r>
            <a:endParaRPr lang="en-US" sz="3600" dirty="0"/>
          </a:p>
        </p:txBody>
      </p:sp>
      <p:sp>
        <p:nvSpPr>
          <p:cNvPr id="3" name="Content Placeholder 2"/>
          <p:cNvSpPr>
            <a:spLocks noGrp="1"/>
          </p:cNvSpPr>
          <p:nvPr>
            <p:ph idx="1"/>
          </p:nvPr>
        </p:nvSpPr>
        <p:spPr>
          <a:xfrm>
            <a:off x="457200" y="1600201"/>
            <a:ext cx="8229600" cy="3701008"/>
          </a:xfrm>
        </p:spPr>
        <p:txBody>
          <a:bodyPr>
            <a:normAutofit/>
          </a:bodyPr>
          <a:lstStyle/>
          <a:p>
            <a:pPr marL="0" indent="0" algn="r">
              <a:buNone/>
            </a:pPr>
            <a:r>
              <a:rPr lang="ar-SA" altLang="en-US" sz="2800" b="1" dirty="0" smtClean="0"/>
              <a:t>- لوحات الحروف</a:t>
            </a:r>
          </a:p>
          <a:p>
            <a:pPr marL="0" indent="0" algn="r">
              <a:buNone/>
            </a:pPr>
            <a:r>
              <a:rPr lang="ar-SA" sz="2800" b="1" dirty="0" smtClean="0"/>
              <a:t>- لصق الحروف</a:t>
            </a:r>
          </a:p>
          <a:p>
            <a:pPr marL="0" indent="0" algn="r">
              <a:buNone/>
            </a:pPr>
            <a:r>
              <a:rPr lang="ar-SA" sz="2800" b="1" dirty="0" smtClean="0"/>
              <a:t>- حروف من الخشب المقوى أو الخشب.</a:t>
            </a:r>
          </a:p>
          <a:p>
            <a:pPr marL="0" indent="0" algn="r">
              <a:buNone/>
            </a:pPr>
            <a:r>
              <a:rPr lang="ar-SA" sz="2800" b="1" dirty="0" smtClean="0"/>
              <a:t>- إعادة التعرف على الحروف في أشكال كتابية مختلفة.</a:t>
            </a:r>
          </a:p>
          <a:p>
            <a:pPr marL="0" indent="0" algn="r">
              <a:buNone/>
            </a:pPr>
            <a:r>
              <a:rPr lang="ar-SA" sz="2800" b="1" dirty="0" smtClean="0"/>
              <a:t>- التمييز بين الكلمات في ضوء عدد الحروف.</a:t>
            </a:r>
          </a:p>
          <a:p>
            <a:pPr marL="0" indent="0" algn="r">
              <a:buNone/>
            </a:pPr>
            <a:r>
              <a:rPr lang="ar-SA" sz="2800" b="1" dirty="0" smtClean="0"/>
              <a:t>- استماع الحروف في مواضع مختلفة ( أول – وسط- نهاية الكلمات) </a:t>
            </a:r>
            <a:endParaRPr lang="en-US" sz="2800" b="1" dirty="0"/>
          </a:p>
        </p:txBody>
      </p:sp>
    </p:spTree>
    <p:extLst>
      <p:ext uri="{BB962C8B-B14F-4D97-AF65-F5344CB8AC3E}">
        <p14:creationId xmlns:p14="http://schemas.microsoft.com/office/powerpoint/2010/main" val="42993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rgbClr val="D35731"/>
                </a:solidFill>
                <a:effectLst>
                  <a:outerShdw blurRad="38100" dist="38100" dir="2700000" algn="tl">
                    <a:srgbClr val="000000">
                      <a:alpha val="43137"/>
                    </a:srgbClr>
                  </a:outerShdw>
                </a:effectLst>
              </a:rPr>
              <a:t>ويضاف إلى التدريبات السابقة ما يلي:</a:t>
            </a:r>
            <a:endParaRPr lang="en-US" sz="3600"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3044303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01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ln>
                  <a:noFill/>
                </a:ln>
              </a:rPr>
              <a:t>القصص المصورة وتعليم القراءة للمعاقين عقلياً:</a:t>
            </a:r>
            <a:endParaRPr lang="en-US" sz="3600"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326945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85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b="1" dirty="0" smtClean="0">
                <a:ln>
                  <a:noFill/>
                </a:ln>
              </a:rPr>
              <a:t>كما أن القصص المصورة يمكنها القيام بالوظائف اللغوية التالية:</a:t>
            </a:r>
            <a:endParaRPr lang="en-US" sz="2800"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0341447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047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936503650"/>
              </p:ext>
            </p:extLst>
          </p:nvPr>
        </p:nvGraphicFramePr>
        <p:xfrm>
          <a:off x="179512" y="2276872"/>
          <a:ext cx="856895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p:cNvGrpSpPr/>
          <p:nvPr/>
        </p:nvGrpSpPr>
        <p:grpSpPr>
          <a:xfrm>
            <a:off x="219445" y="706540"/>
            <a:ext cx="8178943" cy="1354308"/>
            <a:chOff x="186205" y="343230"/>
            <a:chExt cx="8178943" cy="686818"/>
          </a:xfrm>
        </p:grpSpPr>
        <p:sp>
          <p:nvSpPr>
            <p:cNvPr id="5" name="Rectangle 4"/>
            <p:cNvSpPr/>
            <p:nvPr/>
          </p:nvSpPr>
          <p:spPr>
            <a:xfrm>
              <a:off x="186206" y="343230"/>
              <a:ext cx="8002853" cy="68681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186205" y="343230"/>
              <a:ext cx="8178943" cy="686818"/>
            </a:xfrm>
            <a:prstGeom prst="rect">
              <a:avLst/>
            </a:prstGeom>
            <a:solidFill>
              <a:srgbClr val="FF0000"/>
            </a:solidFill>
          </p:spPr>
          <p:style>
            <a:lnRef idx="0">
              <a:scrgbClr r="0" g="0" b="0"/>
            </a:lnRef>
            <a:fillRef idx="0">
              <a:scrgbClr r="0" g="0" b="0"/>
            </a:fillRef>
            <a:effectRef idx="0">
              <a:scrgbClr r="0" g="0" b="0"/>
            </a:effectRef>
            <a:fontRef idx="minor">
              <a:schemeClr val="lt1"/>
            </a:fontRef>
          </p:style>
          <p:txBody>
            <a:bodyPr spcFirstLastPara="0" vert="horz" wrap="square" lIns="53340" tIns="53340" rIns="545162" bIns="53340" numCol="1" spcCol="1270" anchor="ctr" anchorCtr="0">
              <a:noAutofit/>
            </a:bodyPr>
            <a:lstStyle/>
            <a:p>
              <a:pPr lvl="0" algn="ctr" defTabSz="933450" rtl="0">
                <a:lnSpc>
                  <a:spcPct val="90000"/>
                </a:lnSpc>
                <a:spcBef>
                  <a:spcPct val="0"/>
                </a:spcBef>
                <a:spcAft>
                  <a:spcPct val="35000"/>
                </a:spcAft>
              </a:pPr>
              <a:r>
                <a:rPr lang="ar-SA" sz="3600" kern="1200" dirty="0" smtClean="0">
                  <a:solidFill>
                    <a:schemeClr val="tx1"/>
                  </a:solidFill>
                </a:rPr>
                <a:t>المواصفات الخاصة بالقصص المصورة للمعاقين عقلياً:</a:t>
              </a:r>
              <a:endParaRPr lang="en-US" sz="3600" kern="1200" dirty="0">
                <a:solidFill>
                  <a:schemeClr val="tx1"/>
                </a:solidFill>
              </a:endParaRPr>
            </a:p>
          </p:txBody>
        </p:sp>
      </p:grpSp>
    </p:spTree>
    <p:extLst>
      <p:ext uri="{BB962C8B-B14F-4D97-AF65-F5344CB8AC3E}">
        <p14:creationId xmlns:p14="http://schemas.microsoft.com/office/powerpoint/2010/main" val="2737123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753469802"/>
              </p:ext>
            </p:extLst>
          </p:nvPr>
        </p:nvGraphicFramePr>
        <p:xfrm>
          <a:off x="179512" y="692696"/>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56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altLang="en-US" sz="3600" b="1" dirty="0" smtClean="0">
                <a:ln>
                  <a:noFill/>
                </a:ln>
                <a:solidFill>
                  <a:schemeClr val="tx2"/>
                </a:solidFill>
              </a:rPr>
              <a:t>تابع </a:t>
            </a:r>
            <a:r>
              <a:rPr lang="ar-SA" altLang="en-US" sz="3600" b="1" dirty="0" smtClean="0">
                <a:ln>
                  <a:noFill/>
                </a:ln>
                <a:solidFill>
                  <a:schemeClr val="tx2"/>
                </a:solidFill>
              </a:rPr>
              <a:t>الفصل الثالث: طرائق وأساليب تدريس اللغة </a:t>
            </a:r>
            <a:r>
              <a:rPr lang="ar-EG" altLang="en-US" sz="3600" b="1" dirty="0" smtClean="0">
                <a:ln>
                  <a:noFill/>
                </a:ln>
                <a:solidFill>
                  <a:schemeClr val="tx2"/>
                </a:solidFill>
              </a:rPr>
              <a:t>  </a:t>
            </a:r>
            <a:r>
              <a:rPr lang="ar-SA" altLang="en-US" sz="3600" b="1" dirty="0" smtClean="0">
                <a:ln>
                  <a:noFill/>
                </a:ln>
                <a:solidFill>
                  <a:schemeClr val="tx2"/>
                </a:solidFill>
              </a:rPr>
              <a:t>العربية لذوي الاحتياجات الخاصة</a:t>
            </a:r>
            <a:r>
              <a:rPr lang="ar-EG" altLang="en-US" sz="3600" b="1" dirty="0" smtClean="0">
                <a:ln>
                  <a:noFill/>
                </a:ln>
                <a:solidFill>
                  <a:schemeClr val="tx2"/>
                </a:solidFill>
              </a:rPr>
              <a:t>( المعاقين عقلياً)</a:t>
            </a:r>
            <a:endParaRPr lang="en-US" sz="3600" dirty="0"/>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26843496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16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699BE9FC-E5EF-4631-8C73-EE849F03E2B0}"/>
                                            </p:graphicEl>
                                          </p:spTgt>
                                        </p:tgtEl>
                                        <p:attrNameLst>
                                          <p:attrName>style.visibility</p:attrName>
                                        </p:attrNameLst>
                                      </p:cBhvr>
                                      <p:to>
                                        <p:strVal val="visible"/>
                                      </p:to>
                                    </p:set>
                                    <p:animEffect transition="in" filter="wipe(right)">
                                      <p:cBhvr>
                                        <p:cTn id="7" dur="500"/>
                                        <p:tgtEl>
                                          <p:spTgt spid="4">
                                            <p:graphicEl>
                                              <a:dgm id="{699BE9FC-E5EF-4631-8C73-EE849F03E2B0}"/>
                                            </p:graphic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graphicEl>
                                              <a:dgm id="{F5716AB6-E9A5-41EB-B4B0-49A69F8E8097}"/>
                                            </p:graphicEl>
                                          </p:spTgt>
                                        </p:tgtEl>
                                        <p:attrNameLst>
                                          <p:attrName>style.visibility</p:attrName>
                                        </p:attrNameLst>
                                      </p:cBhvr>
                                      <p:to>
                                        <p:strVal val="visible"/>
                                      </p:to>
                                    </p:set>
                                    <p:animEffect transition="in" filter="wipe(right)">
                                      <p:cBhvr>
                                        <p:cTn id="10" dur="500"/>
                                        <p:tgtEl>
                                          <p:spTgt spid="4">
                                            <p:graphicEl>
                                              <a:dgm id="{F5716AB6-E9A5-41EB-B4B0-49A69F8E8097}"/>
                                            </p:graphic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
                                            <p:graphicEl>
                                              <a:dgm id="{5339D200-E7B4-4FA0-925F-DA37613AB818}"/>
                                            </p:graphicEl>
                                          </p:spTgt>
                                        </p:tgtEl>
                                        <p:attrNameLst>
                                          <p:attrName>style.visibility</p:attrName>
                                        </p:attrNameLst>
                                      </p:cBhvr>
                                      <p:to>
                                        <p:strVal val="visible"/>
                                      </p:to>
                                    </p:set>
                                    <p:animEffect transition="in" filter="wipe(right)">
                                      <p:cBhvr>
                                        <p:cTn id="13" dur="500"/>
                                        <p:tgtEl>
                                          <p:spTgt spid="4">
                                            <p:graphicEl>
                                              <a:dgm id="{5339D200-E7B4-4FA0-925F-DA37613AB818}"/>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4">
                                            <p:graphicEl>
                                              <a:dgm id="{63CB29F8-ECFB-4396-A21D-387C4B1C8759}"/>
                                            </p:graphicEl>
                                          </p:spTgt>
                                        </p:tgtEl>
                                        <p:attrNameLst>
                                          <p:attrName>style.visibility</p:attrName>
                                        </p:attrNameLst>
                                      </p:cBhvr>
                                      <p:to>
                                        <p:strVal val="visible"/>
                                      </p:to>
                                    </p:set>
                                    <p:animEffect transition="in" filter="wipe(right)">
                                      <p:cBhvr>
                                        <p:cTn id="18" dur="500"/>
                                        <p:tgtEl>
                                          <p:spTgt spid="4">
                                            <p:graphicEl>
                                              <a:dgm id="{63CB29F8-ECFB-4396-A21D-387C4B1C8759}"/>
                                            </p:graphic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4">
                                            <p:graphicEl>
                                              <a:dgm id="{1DD3A7DF-8331-44E5-810F-6EB4C13D9FA5}"/>
                                            </p:graphicEl>
                                          </p:spTgt>
                                        </p:tgtEl>
                                        <p:attrNameLst>
                                          <p:attrName>style.visibility</p:attrName>
                                        </p:attrNameLst>
                                      </p:cBhvr>
                                      <p:to>
                                        <p:strVal val="visible"/>
                                      </p:to>
                                    </p:set>
                                    <p:animEffect transition="in" filter="wipe(right)">
                                      <p:cBhvr>
                                        <p:cTn id="21" dur="500"/>
                                        <p:tgtEl>
                                          <p:spTgt spid="4">
                                            <p:graphicEl>
                                              <a:dgm id="{1DD3A7DF-8331-44E5-810F-6EB4C13D9FA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
                                            <p:graphicEl>
                                              <a:dgm id="{B29547B8-0414-428C-B5F2-2DBE6578B473}"/>
                                            </p:graphicEl>
                                          </p:spTgt>
                                        </p:tgtEl>
                                        <p:attrNameLst>
                                          <p:attrName>style.visibility</p:attrName>
                                        </p:attrNameLst>
                                      </p:cBhvr>
                                      <p:to>
                                        <p:strVal val="visible"/>
                                      </p:to>
                                    </p:set>
                                    <p:animEffect transition="in" filter="wipe(right)">
                                      <p:cBhvr>
                                        <p:cTn id="26" dur="500"/>
                                        <p:tgtEl>
                                          <p:spTgt spid="4">
                                            <p:graphicEl>
                                              <a:dgm id="{B29547B8-0414-428C-B5F2-2DBE6578B473}"/>
                                            </p:graphicEl>
                                          </p:spTgt>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4">
                                            <p:graphicEl>
                                              <a:dgm id="{5FB128CD-D842-48E6-A548-A57D9AD2D8A0}"/>
                                            </p:graphicEl>
                                          </p:spTgt>
                                        </p:tgtEl>
                                        <p:attrNameLst>
                                          <p:attrName>style.visibility</p:attrName>
                                        </p:attrNameLst>
                                      </p:cBhvr>
                                      <p:to>
                                        <p:strVal val="visible"/>
                                      </p:to>
                                    </p:set>
                                    <p:animEffect transition="in" filter="wipe(right)">
                                      <p:cBhvr>
                                        <p:cTn id="29" dur="500"/>
                                        <p:tgtEl>
                                          <p:spTgt spid="4">
                                            <p:graphicEl>
                                              <a:dgm id="{5FB128CD-D842-48E6-A548-A57D9AD2D8A0}"/>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graphicEl>
                                              <a:dgm id="{741F5264-3C5C-47B5-89F5-AC73941469D3}"/>
                                            </p:graphicEl>
                                          </p:spTgt>
                                        </p:tgtEl>
                                        <p:attrNameLst>
                                          <p:attrName>style.visibility</p:attrName>
                                        </p:attrNameLst>
                                      </p:cBhvr>
                                      <p:to>
                                        <p:strVal val="visible"/>
                                      </p:to>
                                    </p:set>
                                    <p:animEffect transition="in" filter="wipe(right)">
                                      <p:cBhvr>
                                        <p:cTn id="34" dur="500"/>
                                        <p:tgtEl>
                                          <p:spTgt spid="4">
                                            <p:graphicEl>
                                              <a:dgm id="{741F5264-3C5C-47B5-89F5-AC73941469D3}"/>
                                            </p:graphicEl>
                                          </p:spTgt>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4">
                                            <p:graphicEl>
                                              <a:dgm id="{B5BCA98A-D8C5-4EB3-A558-D169B4888D0B}"/>
                                            </p:graphicEl>
                                          </p:spTgt>
                                        </p:tgtEl>
                                        <p:attrNameLst>
                                          <p:attrName>style.visibility</p:attrName>
                                        </p:attrNameLst>
                                      </p:cBhvr>
                                      <p:to>
                                        <p:strVal val="visible"/>
                                      </p:to>
                                    </p:set>
                                    <p:animEffect transition="in" filter="wipe(right)">
                                      <p:cBhvr>
                                        <p:cTn id="37" dur="500"/>
                                        <p:tgtEl>
                                          <p:spTgt spid="4">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solidFill>
                  <a:schemeClr val="accent1">
                    <a:lumMod val="75000"/>
                  </a:schemeClr>
                </a:solidFill>
                <a:effectLst>
                  <a:outerShdw blurRad="38100" dist="38100" dir="2700000" algn="tl">
                    <a:srgbClr val="000000">
                      <a:alpha val="43137"/>
                    </a:srgbClr>
                  </a:outerShdw>
                </a:effectLst>
              </a:rPr>
              <a:t> </a:t>
            </a:r>
            <a:r>
              <a:rPr lang="ar-EG" altLang="en-US" b="1" dirty="0" smtClean="0">
                <a:solidFill>
                  <a:schemeClr val="accent1">
                    <a:lumMod val="75000"/>
                  </a:schemeClr>
                </a:solidFill>
                <a:effectLst>
                  <a:outerShdw blurRad="38100" dist="38100" dir="2700000" algn="tl">
                    <a:srgbClr val="000000">
                      <a:alpha val="43137"/>
                    </a:srgbClr>
                  </a:outerShdw>
                </a:effectLst>
              </a:rPr>
              <a:t>طريقة الألعاب اللغوية</a:t>
            </a:r>
            <a:endParaRPr lang="en-US" dirty="0"/>
          </a:p>
        </p:txBody>
      </p:sp>
      <p:sp>
        <p:nvSpPr>
          <p:cNvPr id="3" name="Content Placeholder 2"/>
          <p:cNvSpPr>
            <a:spLocks noGrp="1"/>
          </p:cNvSpPr>
          <p:nvPr>
            <p:ph idx="1"/>
          </p:nvPr>
        </p:nvSpPr>
        <p:spPr>
          <a:xfrm>
            <a:off x="827584" y="1556794"/>
            <a:ext cx="7283152" cy="3744414"/>
          </a:xfrm>
        </p:spPr>
        <p:txBody>
          <a:bodyPr>
            <a:normAutofit/>
          </a:bodyPr>
          <a:lstStyle/>
          <a:p>
            <a:pPr marL="0" indent="0" algn="r">
              <a:buNone/>
            </a:pPr>
            <a:r>
              <a:rPr lang="ar-EG" sz="3600" b="1"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يقصد </a:t>
            </a:r>
            <a:r>
              <a:rPr lang="ar-EG" sz="3600" b="1" dirty="0" smtClean="0">
                <a:effectLst>
                  <a:outerShdw blurRad="38100" dist="38100" dir="2700000" algn="tl">
                    <a:srgbClr val="000000">
                      <a:alpha val="43137"/>
                    </a:srgbClr>
                  </a:outerShdw>
                </a:effectLst>
              </a:rPr>
              <a:t>بالألعاب اللغوية أنها نشاط موجه يقوم به التلاميذ المعاقون عقلياً فردياً وجماعياً وفق قواعد متفق عليها، ويمتاز هذا النشاط بالسرعة والحركة والتنافس ويهدف إلى الاستمتاع، وفهم المعلومات، واكتساب المهارات اللغوية لدى هؤلاء التلاميذ.</a:t>
            </a:r>
            <a:endParaRPr lang="ar-SA" sz="2400" b="1" dirty="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108016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EG" sz="2800" b="1" dirty="0" smtClean="0">
                <a:ln>
                  <a:noFill/>
                </a:ln>
              </a:rPr>
              <a:t>طريقة الألعاب اللغوية</a:t>
            </a:r>
            <a:r>
              <a:rPr lang="ar-SA" sz="2800" b="1" dirty="0" smtClean="0">
                <a:ln>
                  <a:noFill/>
                </a:ln>
              </a:rPr>
              <a:t/>
            </a:r>
            <a:br>
              <a:rPr lang="ar-SA" sz="2800" b="1" dirty="0" smtClean="0">
                <a:ln>
                  <a:noFill/>
                </a:ln>
              </a:rPr>
            </a:br>
            <a:r>
              <a:rPr lang="ar-SA" sz="2800" b="1" dirty="0" smtClean="0">
                <a:ln>
                  <a:noFill/>
                </a:ln>
              </a:rPr>
              <a:t>من </a:t>
            </a:r>
            <a:r>
              <a:rPr lang="ar-EG" sz="2800" b="1" dirty="0" smtClean="0">
                <a:ln>
                  <a:noFill/>
                </a:ln>
              </a:rPr>
              <a:t>الطرق </a:t>
            </a:r>
            <a:r>
              <a:rPr lang="ar-SA" sz="2800" b="1" dirty="0" smtClean="0">
                <a:ln>
                  <a:noFill/>
                </a:ln>
              </a:rPr>
              <a:t>التدريسية المناسبة لتعليم المهارات اللغوية للمعاقين عقلياً وذلك للمبررات التالية</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fontScale="92500"/>
          </a:bodyPr>
          <a:lstStyle/>
          <a:p>
            <a:pPr marL="0" indent="0" algn="r">
              <a:buNone/>
            </a:pPr>
            <a:r>
              <a:rPr lang="ar-SA" dirty="0" smtClean="0"/>
              <a:t> </a:t>
            </a:r>
            <a:r>
              <a:rPr lang="ar-SA" sz="2800" b="1" dirty="0" smtClean="0"/>
              <a:t>1- </a:t>
            </a:r>
            <a:r>
              <a:rPr lang="ar-EG" sz="2800" b="1" dirty="0" smtClean="0"/>
              <a:t>إن الألعاب اللغوية مسلية وجذابة، وبالتالي فهى تخفف من رتابة الدروس اللغوية وتذلل صعابها.</a:t>
            </a:r>
          </a:p>
          <a:p>
            <a:pPr marL="0" indent="0" algn="r">
              <a:buNone/>
            </a:pPr>
            <a:r>
              <a:rPr lang="ar-EG" sz="2800" b="1" dirty="0" smtClean="0"/>
              <a:t>2- إنها تحسن من الأداء اللغوى للتلاميذ المعاقين عقلياً، وتزيد من ثروتهم اللغوية.</a:t>
            </a:r>
          </a:p>
          <a:p>
            <a:pPr marL="0" indent="0" algn="r">
              <a:buNone/>
            </a:pPr>
            <a:r>
              <a:rPr lang="ar-EG" sz="2800" b="1" dirty="0" smtClean="0"/>
              <a:t>3- إنها تساعد على تمثيل الواقع، ونقله في موقف تعليمي له أهدافه ونشاطاته، وأساليب تقويمه.</a:t>
            </a:r>
          </a:p>
          <a:p>
            <a:pPr marL="0" indent="0" algn="r">
              <a:buNone/>
            </a:pPr>
            <a:r>
              <a:rPr lang="ar-EG" sz="2800" b="1" dirty="0" smtClean="0"/>
              <a:t>4-إنها وسيلة جيدة لتحطيم روتين حجرة الدراسة، وإتاحة الراحة والمتعة في تعليم اللغة.</a:t>
            </a:r>
          </a:p>
          <a:p>
            <a:pPr marL="0" indent="0" algn="r">
              <a:buNone/>
            </a:pPr>
            <a:r>
              <a:rPr lang="ar-EG" sz="2800" b="1" dirty="0" smtClean="0"/>
              <a:t>5-إنها تساعد في علاج ما يعانون من الخجل والانطواء والعزلة، وتدفعهم لأن يصبحوا مشاركين إيجابيين، وقادرين على التفاعل مع الآخرين.</a:t>
            </a:r>
            <a:endParaRPr lang="en-US" dirty="0"/>
          </a:p>
        </p:txBody>
      </p:sp>
    </p:spTree>
    <p:extLst>
      <p:ext uri="{BB962C8B-B14F-4D97-AF65-F5344CB8AC3E}">
        <p14:creationId xmlns:p14="http://schemas.microsoft.com/office/powerpoint/2010/main" val="136108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b="1" dirty="0" smtClean="0">
                <a:solidFill>
                  <a:schemeClr val="accent5">
                    <a:lumMod val="60000"/>
                    <a:lumOff val="40000"/>
                  </a:schemeClr>
                </a:solidFill>
                <a:effectLst>
                  <a:outerShdw blurRad="38100" dist="38100" dir="2700000" algn="tl">
                    <a:srgbClr val="000000">
                      <a:alpha val="43137"/>
                    </a:srgbClr>
                  </a:outerShdw>
                </a:effectLst>
              </a:rPr>
              <a:t>خطوات طريقة الألعاب اللغوية</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27238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تابع خطوات </a:t>
            </a:r>
            <a:r>
              <a:rPr lang="ar-EG" b="1" dirty="0" smtClean="0">
                <a:solidFill>
                  <a:schemeClr val="accent5">
                    <a:lumMod val="60000"/>
                    <a:lumOff val="40000"/>
                  </a:schemeClr>
                </a:solidFill>
                <a:effectLst>
                  <a:outerShdw blurRad="38100" dist="38100" dir="2700000" algn="tl">
                    <a:srgbClr val="000000">
                      <a:alpha val="43137"/>
                    </a:srgbClr>
                  </a:outerShdw>
                </a:effectLst>
              </a:rPr>
              <a:t>طريقة الألعاب اللغوية</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12117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6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a:solidFill>
            <a:srgbClr val="FFFF00"/>
          </a:solidFill>
        </p:spPr>
        <p:txBody>
          <a:bodyPr>
            <a:noAutofit/>
          </a:bodyPr>
          <a:lstStyle/>
          <a:p>
            <a:r>
              <a:rPr lang="ar-EG" sz="3200" b="1" dirty="0" smtClean="0"/>
              <a:t>تعليم القراءة للمعاقين عقلياً القابلين للتعلم</a:t>
            </a:r>
            <a:endParaRPr lang="en-US" sz="3200" dirty="0"/>
          </a:p>
        </p:txBody>
      </p:sp>
      <p:grpSp>
        <p:nvGrpSpPr>
          <p:cNvPr id="5" name="Group 9"/>
          <p:cNvGrpSpPr>
            <a:grpSpLocks/>
          </p:cNvGrpSpPr>
          <p:nvPr/>
        </p:nvGrpSpPr>
        <p:grpSpPr bwMode="auto">
          <a:xfrm>
            <a:off x="273580" y="1196751"/>
            <a:ext cx="8300584" cy="5184576"/>
            <a:chOff x="0" y="1322872"/>
            <a:chExt cx="9903733" cy="1117763"/>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322872"/>
              <a:ext cx="9903733"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EG" sz="3200" b="1" dirty="0" smtClean="0"/>
                <a:t>هناك من يقدم الدلائل التي تعطى الأحقية لإدراج المواد الثقافية في خطة التعليم لمدارس المعاقين عقلياً ، ومنها ما يلي:</a:t>
              </a:r>
            </a:p>
            <a:p>
              <a:pPr algn="r" defTabSz="1422400">
                <a:lnSpc>
                  <a:spcPct val="90000"/>
                </a:lnSpc>
                <a:spcAft>
                  <a:spcPct val="35000"/>
                </a:spcAft>
                <a:defRPr/>
              </a:pPr>
              <a:r>
                <a:rPr lang="ar-EG" sz="3200" b="1" dirty="0" smtClean="0"/>
                <a:t>من ناحية الأحقية الاجتماعية: فإن القدرة على القراءة والكتابة تسهل عملية الدمج في المجتمع.</a:t>
              </a:r>
            </a:p>
            <a:p>
              <a:pPr algn="r" defTabSz="1422400">
                <a:lnSpc>
                  <a:spcPct val="90000"/>
                </a:lnSpc>
                <a:spcAft>
                  <a:spcPct val="35000"/>
                </a:spcAft>
                <a:defRPr/>
              </a:pPr>
              <a:r>
                <a:rPr lang="ar-EG" sz="3200" b="1" dirty="0" smtClean="0"/>
                <a:t>من الناحية اللغوية: فإنه من الملاحظ في عمليات التعلم أن تعلم القراءة والكتابة يؤثر في نمو الكلام الذي يمتد أثره إلى باقي أنواع التعلم.</a:t>
              </a:r>
            </a:p>
            <a:p>
              <a:pPr algn="r" defTabSz="1422400">
                <a:lnSpc>
                  <a:spcPct val="90000"/>
                </a:lnSpc>
                <a:spcAft>
                  <a:spcPct val="35000"/>
                </a:spcAft>
                <a:defRPr/>
              </a:pPr>
              <a:r>
                <a:rPr lang="ar-EG" sz="3200" b="1" dirty="0" smtClean="0"/>
                <a:t>من وجهة النظر الاتصالية: فإن المعاق عقلياً بامتلاكه مهارات القراءة والكتابة فإنه يبدأ في محاولات الاتصال المكتوب.</a:t>
              </a:r>
              <a:endParaRPr lang="ar-EG" sz="2400" b="1" dirty="0"/>
            </a:p>
          </p:txBody>
        </p:sp>
      </p:grpSp>
    </p:spTree>
    <p:extLst>
      <p:ext uri="{BB962C8B-B14F-4D97-AF65-F5344CB8AC3E}">
        <p14:creationId xmlns:p14="http://schemas.microsoft.com/office/powerpoint/2010/main" val="598609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9"/>
          <p:cNvGrpSpPr>
            <a:grpSpLocks/>
          </p:cNvGrpSpPr>
          <p:nvPr/>
        </p:nvGrpSpPr>
        <p:grpSpPr bwMode="auto">
          <a:xfrm>
            <a:off x="467544" y="764704"/>
            <a:ext cx="8300584" cy="4680519"/>
            <a:chOff x="0" y="1322872"/>
            <a:chExt cx="9903733" cy="1117763"/>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322872"/>
              <a:ext cx="9903733" cy="1024616"/>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EG" sz="3200" b="1" dirty="0" smtClean="0"/>
                <a:t>      ويضيف أصحاب هذا الرأى التأكيد على ضرورة ألا ينظر إلى تعليم القراءة والكتابة كهدف أساسي لمدارس المعاقين عقلياً، وذلك لأنها تؤدى دورا ثانوياً لهم في الحياة المستقبلية، وأن الوقت اللازم لتعليمهم القراءة والكتابة لابد أن يفحص بدقة متناهية، حيث يتعلم التلميذ أن يفهم الصور وتسلسلها ومفردات الألوان والأرقام والكلمات والجمل البسيطة، وتجزئة الكلمات وقراءة مجموعة من الأصوات معاً، وتدريبه على كتابة الحروف مفردة ومركبة معاً.</a:t>
              </a:r>
              <a:endParaRPr lang="ar-EG" sz="3200" b="1" dirty="0"/>
            </a:p>
          </p:txBody>
        </p:sp>
      </p:grpSp>
    </p:spTree>
    <p:extLst>
      <p:ext uri="{BB962C8B-B14F-4D97-AF65-F5344CB8AC3E}">
        <p14:creationId xmlns:p14="http://schemas.microsoft.com/office/powerpoint/2010/main" val="36783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2400" b="1" dirty="0" smtClean="0">
                <a:solidFill>
                  <a:schemeClr val="tx2"/>
                </a:solidFill>
              </a:rPr>
              <a:t>وفي ضوء ما سبق يمكن القول أنه بمزيد من العناية والتدريب يمكن تعليم القراءة والكتابة للمعاقين عقلياً بمدارس التربية الفكرية، إذا توافر فيهم مجموعة من القدرات أهمها: </a:t>
            </a:r>
            <a:endParaRPr lang="en-US" sz="2400" dirty="0"/>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5882502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83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991</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جامعة بنها كلية التربية  قسم المناهج وطرق التدريس وتكنولوجيا التعليم</vt:lpstr>
      <vt:lpstr>تابع الفصل الثالث: طرائق وأساليب تدريس اللغة   العربية لذوي الاحتياجات الخاصة( المعاقين عقلياً)</vt:lpstr>
      <vt:lpstr> طريقة الألعاب اللغوية</vt:lpstr>
      <vt:lpstr>طريقة الألعاب اللغوية من الطرق التدريسية المناسبة لتعليم المهارات اللغوية للمعاقين عقلياً وذلك للمبررات التالية</vt:lpstr>
      <vt:lpstr>خطوات طريقة الألعاب اللغوية</vt:lpstr>
      <vt:lpstr>تابع خطوات طريقة الألعاب اللغوية</vt:lpstr>
      <vt:lpstr>تعليم القراءة للمعاقين عقلياً القابلين للتعلم</vt:lpstr>
      <vt:lpstr>PowerPoint Presentation</vt:lpstr>
      <vt:lpstr>وفي ضوء ما سبق يمكن القول أنه بمزيد من العناية والتدريب يمكن تعليم القراءة والكتابة للمعاقين عقلياً بمدارس التربية الفكرية، إذا توافر فيهم مجموعة من القدرات أهمها: </vt:lpstr>
      <vt:lpstr>على أن يأخذ معلم اللغة العربية للمعاقين عقلياً بمدارس التربية الفكرية في اعتباره أهم الخصائص التي يتميز بها هؤلاء التلاميذ من حيث:</vt:lpstr>
      <vt:lpstr>مواصفات البرنامج الخاص بتعليم القراءة للمعاقين عقلياً:</vt:lpstr>
      <vt:lpstr>PowerPoint Presentation</vt:lpstr>
      <vt:lpstr>أشكال للتدريبات على إلحاق الصوت بالرمز يمكن الاستعانة بالإمكانات الآتية:</vt:lpstr>
      <vt:lpstr>ويضاف إلى التدريبات السابقة ما يلي:</vt:lpstr>
      <vt:lpstr>القصص المصورة وتعليم القراءة للمعاقين عقلياً:</vt:lpstr>
      <vt:lpstr>كما أن القصص المصورة يمكنها القيام بالوظائف اللغوية التالية: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19</cp:revision>
  <dcterms:created xsi:type="dcterms:W3CDTF">2020-03-18T14:30:32Z</dcterms:created>
  <dcterms:modified xsi:type="dcterms:W3CDTF">2020-03-28T15:29:31Z</dcterms:modified>
</cp:coreProperties>
</file>